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30"/>
  </p:notesMasterIdLst>
  <p:handoutMasterIdLst>
    <p:handoutMasterId r:id="rId31"/>
  </p:handoutMasterIdLst>
  <p:sldIdLst>
    <p:sldId id="275" r:id="rId2"/>
    <p:sldId id="306" r:id="rId3"/>
    <p:sldId id="277" r:id="rId4"/>
    <p:sldId id="257" r:id="rId5"/>
    <p:sldId id="279" r:id="rId6"/>
    <p:sldId id="265" r:id="rId7"/>
    <p:sldId id="296" r:id="rId8"/>
    <p:sldId id="280" r:id="rId9"/>
    <p:sldId id="281" r:id="rId10"/>
    <p:sldId id="282" r:id="rId11"/>
    <p:sldId id="283" r:id="rId12"/>
    <p:sldId id="284" r:id="rId13"/>
    <p:sldId id="285" r:id="rId14"/>
    <p:sldId id="294" r:id="rId15"/>
    <p:sldId id="293" r:id="rId16"/>
    <p:sldId id="295" r:id="rId17"/>
    <p:sldId id="291" r:id="rId18"/>
    <p:sldId id="289" r:id="rId19"/>
    <p:sldId id="287" r:id="rId20"/>
    <p:sldId id="286" r:id="rId21"/>
    <p:sldId id="298" r:id="rId22"/>
    <p:sldId id="303" r:id="rId23"/>
    <p:sldId id="302" r:id="rId24"/>
    <p:sldId id="301" r:id="rId25"/>
    <p:sldId id="304" r:id="rId26"/>
    <p:sldId id="299" r:id="rId27"/>
    <p:sldId id="305" r:id="rId28"/>
    <p:sldId id="267"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98" autoAdjust="0"/>
    <p:restoredTop sz="82704"/>
  </p:normalViewPr>
  <p:slideViewPr>
    <p:cSldViewPr snapToGrid="0">
      <p:cViewPr varScale="1">
        <p:scale>
          <a:sx n="90" d="100"/>
          <a:sy n="90" d="100"/>
        </p:scale>
        <p:origin x="19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365DC6-B2E7-4F2A-9CA0-EE0F7ABD90A8}" type="doc">
      <dgm:prSet loTypeId="urn:microsoft.com/office/officeart/2005/8/layout/vList5" loCatId="list" qsTypeId="urn:microsoft.com/office/officeart/2005/8/quickstyle/simple4" qsCatId="simple" csTypeId="urn:microsoft.com/office/officeart/2005/8/colors/colorful5" csCatId="colorful" phldr="1"/>
      <dgm:spPr/>
      <dgm:t>
        <a:bodyPr/>
        <a:lstStyle/>
        <a:p>
          <a:endParaRPr lang="en-US"/>
        </a:p>
      </dgm:t>
    </dgm:pt>
    <dgm:pt modelId="{6D061E78-C11B-4F43-8761-FA9F7BF2EDAB}">
      <dgm:prSet phldrT="[Text]"/>
      <dgm:spPr/>
      <dgm:t>
        <a:bodyPr/>
        <a:lstStyle/>
        <a:p>
          <a:r>
            <a:rPr lang="en-US"/>
            <a:t>1</a:t>
          </a:r>
        </a:p>
      </dgm:t>
    </dgm:pt>
    <dgm:pt modelId="{84217629-BC07-4DE8-B21F-0C327FBD9964}" type="parTrans" cxnId="{8EA86C6D-4CFD-4CD7-A514-4081EB2EC5ED}">
      <dgm:prSet/>
      <dgm:spPr/>
      <dgm:t>
        <a:bodyPr/>
        <a:lstStyle/>
        <a:p>
          <a:endParaRPr lang="en-US"/>
        </a:p>
      </dgm:t>
    </dgm:pt>
    <dgm:pt modelId="{78BB4E26-540A-42AE-9006-297475E837BE}" type="sibTrans" cxnId="{8EA86C6D-4CFD-4CD7-A514-4081EB2EC5ED}">
      <dgm:prSet/>
      <dgm:spPr/>
      <dgm:t>
        <a:bodyPr/>
        <a:lstStyle/>
        <a:p>
          <a:endParaRPr lang="en-US"/>
        </a:p>
      </dgm:t>
    </dgm:pt>
    <dgm:pt modelId="{D22FDB57-EDF2-494E-92C0-0FA4D09CC714}">
      <dgm:prSet phldrT="[Text]"/>
      <dgm:spPr/>
      <dgm:t>
        <a:bodyPr/>
        <a:lstStyle/>
        <a:p>
          <a:pPr>
            <a:buFontTx/>
            <a:buNone/>
          </a:pPr>
          <a:r>
            <a:rPr lang="en-US" dirty="0" err="1"/>
            <a:t>Phương pháp đề xuất</a:t>
          </a:r>
          <a:endParaRPr lang="en-US"/>
        </a:p>
      </dgm:t>
    </dgm:pt>
    <dgm:pt modelId="{7720C437-42FB-453A-A941-59FC5D13C676}" type="parTrans" cxnId="{F987A4C6-15AF-4104-A6D6-39F3DBB628DB}">
      <dgm:prSet/>
      <dgm:spPr/>
      <dgm:t>
        <a:bodyPr/>
        <a:lstStyle/>
        <a:p>
          <a:endParaRPr lang="en-US"/>
        </a:p>
      </dgm:t>
    </dgm:pt>
    <dgm:pt modelId="{B34FFF06-87E5-41C6-9630-C4644493E859}" type="sibTrans" cxnId="{F987A4C6-15AF-4104-A6D6-39F3DBB628DB}">
      <dgm:prSet/>
      <dgm:spPr/>
      <dgm:t>
        <a:bodyPr/>
        <a:lstStyle/>
        <a:p>
          <a:endParaRPr lang="en-US"/>
        </a:p>
      </dgm:t>
    </dgm:pt>
    <dgm:pt modelId="{63624869-BF5D-4F93-A987-9A872AD1A068}">
      <dgm:prSet phldrT="[Text]"/>
      <dgm:spPr/>
      <dgm:t>
        <a:bodyPr/>
        <a:lstStyle/>
        <a:p>
          <a:r>
            <a:rPr lang="en-US"/>
            <a:t>3</a:t>
          </a:r>
        </a:p>
      </dgm:t>
    </dgm:pt>
    <dgm:pt modelId="{7959DA33-0212-424F-86E0-C2DA247B6AC7}" type="parTrans" cxnId="{E138B7E3-429B-4A50-9C37-95279D2E415B}">
      <dgm:prSet/>
      <dgm:spPr/>
      <dgm:t>
        <a:bodyPr/>
        <a:lstStyle/>
        <a:p>
          <a:endParaRPr lang="en-US"/>
        </a:p>
      </dgm:t>
    </dgm:pt>
    <dgm:pt modelId="{8D702E68-4584-4AED-95C8-607544987E3E}" type="sibTrans" cxnId="{E138B7E3-429B-4A50-9C37-95279D2E415B}">
      <dgm:prSet/>
      <dgm:spPr/>
      <dgm:t>
        <a:bodyPr/>
        <a:lstStyle/>
        <a:p>
          <a:endParaRPr lang="en-US"/>
        </a:p>
      </dgm:t>
    </dgm:pt>
    <dgm:pt modelId="{2A17DA4A-E672-4A7C-835B-1F3F5ADA0CA2}">
      <dgm:prSet phldrT="[Text]"/>
      <dgm:spPr/>
      <dgm:t>
        <a:bodyPr/>
        <a:lstStyle/>
        <a:p>
          <a:pPr>
            <a:buNone/>
          </a:pPr>
          <a:r>
            <a:rPr lang="en-US" dirty="0"/>
            <a:t>Phân tích và tiền xử lý dữ liệu	</a:t>
          </a:r>
        </a:p>
      </dgm:t>
    </dgm:pt>
    <dgm:pt modelId="{98905EB1-2F31-4AA5-8D27-F60CE46DFB23}" type="parTrans" cxnId="{53D563C9-9C9A-4C52-B282-B7F0CB61E873}">
      <dgm:prSet/>
      <dgm:spPr/>
      <dgm:t>
        <a:bodyPr/>
        <a:lstStyle/>
        <a:p>
          <a:endParaRPr lang="en-US"/>
        </a:p>
      </dgm:t>
    </dgm:pt>
    <dgm:pt modelId="{A7F2A868-3DC2-498C-9570-11D059F5EDC0}" type="sibTrans" cxnId="{53D563C9-9C9A-4C52-B282-B7F0CB61E873}">
      <dgm:prSet/>
      <dgm:spPr/>
      <dgm:t>
        <a:bodyPr/>
        <a:lstStyle/>
        <a:p>
          <a:endParaRPr lang="en-US"/>
        </a:p>
      </dgm:t>
    </dgm:pt>
    <dgm:pt modelId="{D7A4A826-7F52-40BB-B029-EE1D101736B9}">
      <dgm:prSet phldrT="[Text]"/>
      <dgm:spPr/>
      <dgm:t>
        <a:bodyPr/>
        <a:lstStyle/>
        <a:p>
          <a:r>
            <a:rPr lang="en-US"/>
            <a:t>4</a:t>
          </a:r>
        </a:p>
      </dgm:t>
    </dgm:pt>
    <dgm:pt modelId="{C138AFE6-333C-4AB7-ACAD-DAA1467290D6}" type="parTrans" cxnId="{F49F864E-9642-47C1-88EF-2B997ED9AAF9}">
      <dgm:prSet/>
      <dgm:spPr/>
      <dgm:t>
        <a:bodyPr/>
        <a:lstStyle/>
        <a:p>
          <a:endParaRPr lang="en-US"/>
        </a:p>
      </dgm:t>
    </dgm:pt>
    <dgm:pt modelId="{1252EA51-6EBC-4F71-864E-0C5A65513BBC}" type="sibTrans" cxnId="{F49F864E-9642-47C1-88EF-2B997ED9AAF9}">
      <dgm:prSet/>
      <dgm:spPr/>
      <dgm:t>
        <a:bodyPr/>
        <a:lstStyle/>
        <a:p>
          <a:endParaRPr lang="en-US"/>
        </a:p>
      </dgm:t>
    </dgm:pt>
    <dgm:pt modelId="{B4EEA465-A5A7-41CE-B5BC-2FAA2A31F71F}">
      <dgm:prSet phldrT="[Text]"/>
      <dgm:spPr/>
      <dgm:t>
        <a:bodyPr/>
        <a:lstStyle/>
        <a:p>
          <a:r>
            <a:rPr lang="en-US"/>
            <a:t>5</a:t>
          </a:r>
        </a:p>
      </dgm:t>
    </dgm:pt>
    <dgm:pt modelId="{1602D9D4-0FAB-47BC-BB8B-24CC6C737235}" type="parTrans" cxnId="{0E8ACEC3-BF1D-47AB-B876-35D1FFB45CB0}">
      <dgm:prSet/>
      <dgm:spPr/>
      <dgm:t>
        <a:bodyPr/>
        <a:lstStyle/>
        <a:p>
          <a:endParaRPr lang="en-US"/>
        </a:p>
      </dgm:t>
    </dgm:pt>
    <dgm:pt modelId="{2F3F6019-DDA4-4AC4-83E0-81FC9368DC8E}" type="sibTrans" cxnId="{0E8ACEC3-BF1D-47AB-B876-35D1FFB45CB0}">
      <dgm:prSet/>
      <dgm:spPr/>
      <dgm:t>
        <a:bodyPr/>
        <a:lstStyle/>
        <a:p>
          <a:endParaRPr lang="en-US"/>
        </a:p>
      </dgm:t>
    </dgm:pt>
    <dgm:pt modelId="{8D89F1F9-9301-4749-8460-612026C5B1C6}">
      <dgm:prSet phldrT="[Text]"/>
      <dgm:spPr/>
      <dgm:t>
        <a:bodyPr/>
        <a:lstStyle/>
        <a:p>
          <a:pPr>
            <a:buNone/>
          </a:pPr>
          <a:r>
            <a:rPr lang="en-US"/>
            <a:t>Kết luận và hướng phát triển</a:t>
          </a:r>
        </a:p>
      </dgm:t>
    </dgm:pt>
    <dgm:pt modelId="{E411BE46-DD76-49DE-A976-DA49DE6E23CA}" type="parTrans" cxnId="{F20A96CF-C70E-43D4-A162-B9AAFE1DDA40}">
      <dgm:prSet/>
      <dgm:spPr/>
      <dgm:t>
        <a:bodyPr/>
        <a:lstStyle/>
        <a:p>
          <a:endParaRPr lang="en-US"/>
        </a:p>
      </dgm:t>
    </dgm:pt>
    <dgm:pt modelId="{5D1CE993-F3B0-4E0B-9465-E4B330A6CB58}" type="sibTrans" cxnId="{F20A96CF-C70E-43D4-A162-B9AAFE1DDA40}">
      <dgm:prSet/>
      <dgm:spPr/>
      <dgm:t>
        <a:bodyPr/>
        <a:lstStyle/>
        <a:p>
          <a:endParaRPr lang="en-US"/>
        </a:p>
      </dgm:t>
    </dgm:pt>
    <dgm:pt modelId="{E2C2AC48-BA75-46DB-8D96-42EE0FA3925E}">
      <dgm:prSet phldrT="[Text]"/>
      <dgm:spPr/>
      <dgm:t>
        <a:bodyPr/>
        <a:lstStyle/>
        <a:p>
          <a:r>
            <a:rPr lang="en-US" dirty="0"/>
            <a:t>2</a:t>
          </a:r>
        </a:p>
      </dgm:t>
    </dgm:pt>
    <dgm:pt modelId="{3FBD973A-44B0-4366-AD3B-C03D76A415B5}" type="parTrans" cxnId="{34045E97-BCE8-4962-B070-7BF9E2CC8B29}">
      <dgm:prSet/>
      <dgm:spPr/>
      <dgm:t>
        <a:bodyPr/>
        <a:lstStyle/>
        <a:p>
          <a:endParaRPr lang="en-US"/>
        </a:p>
      </dgm:t>
    </dgm:pt>
    <dgm:pt modelId="{6290C76F-9199-4489-B8EC-ECA066406551}" type="sibTrans" cxnId="{34045E97-BCE8-4962-B070-7BF9E2CC8B29}">
      <dgm:prSet/>
      <dgm:spPr/>
      <dgm:t>
        <a:bodyPr/>
        <a:lstStyle/>
        <a:p>
          <a:endParaRPr lang="en-US"/>
        </a:p>
      </dgm:t>
    </dgm:pt>
    <dgm:pt modelId="{A81EBAB8-7975-4877-AB2F-F8FDE81B5E96}">
      <dgm:prSet phldrT="[Text]"/>
      <dgm:spPr/>
      <dgm:t>
        <a:bodyPr/>
        <a:lstStyle/>
        <a:p>
          <a:pPr>
            <a:buNone/>
          </a:pPr>
          <a:r>
            <a:rPr lang="en-US"/>
            <a:t>Triển khai và đánh giá mô hình</a:t>
          </a:r>
        </a:p>
      </dgm:t>
    </dgm:pt>
    <dgm:pt modelId="{76C58F8C-BFEC-4BA7-B936-1D68D0C528DE}" type="parTrans" cxnId="{9CD280AC-72FF-4A8C-8FC6-F46BE8A9EB0C}">
      <dgm:prSet/>
      <dgm:spPr/>
      <dgm:t>
        <a:bodyPr/>
        <a:lstStyle/>
        <a:p>
          <a:endParaRPr lang="en-US"/>
        </a:p>
      </dgm:t>
    </dgm:pt>
    <dgm:pt modelId="{D36683D5-A62F-40C2-8EEF-779F63E75924}" type="sibTrans" cxnId="{9CD280AC-72FF-4A8C-8FC6-F46BE8A9EB0C}">
      <dgm:prSet/>
      <dgm:spPr/>
      <dgm:t>
        <a:bodyPr/>
        <a:lstStyle/>
        <a:p>
          <a:endParaRPr lang="en-US"/>
        </a:p>
      </dgm:t>
    </dgm:pt>
    <dgm:pt modelId="{2410CC6A-D620-46D9-AEA0-A76F0556DC5B}">
      <dgm:prSet phldrT="[Text]"/>
      <dgm:spPr/>
      <dgm:t>
        <a:bodyPr/>
        <a:lstStyle/>
        <a:p>
          <a:pPr>
            <a:buFontTx/>
            <a:buNone/>
          </a:pPr>
          <a:r>
            <a:rPr lang="en-US" dirty="0" err="1"/>
            <a:t>Giới</a:t>
          </a:r>
          <a:r>
            <a:rPr lang="en-US" dirty="0"/>
            <a:t> </a:t>
          </a:r>
          <a:r>
            <a:rPr lang="en-US" dirty="0" err="1"/>
            <a:t>thiệu</a:t>
          </a:r>
          <a:r>
            <a:rPr lang="en-US" dirty="0"/>
            <a:t> </a:t>
          </a:r>
          <a:r>
            <a:rPr lang="en-US" dirty="0" err="1"/>
            <a:t>đề</a:t>
          </a:r>
          <a:r>
            <a:rPr lang="en-US" dirty="0"/>
            <a:t> </a:t>
          </a:r>
          <a:r>
            <a:rPr lang="en-US" dirty="0" err="1"/>
            <a:t>tài</a:t>
          </a:r>
          <a:endParaRPr lang="en-US" dirty="0"/>
        </a:p>
      </dgm:t>
    </dgm:pt>
    <dgm:pt modelId="{DA9ED549-1560-4858-B50E-B1906E2F08F9}" type="sibTrans" cxnId="{32B72351-C0C0-490D-A09B-A8CBD2D83AB6}">
      <dgm:prSet/>
      <dgm:spPr/>
      <dgm:t>
        <a:bodyPr/>
        <a:lstStyle/>
        <a:p>
          <a:endParaRPr lang="en-US"/>
        </a:p>
      </dgm:t>
    </dgm:pt>
    <dgm:pt modelId="{4AFC67D7-4F15-4647-B571-A9B64A04D892}" type="parTrans" cxnId="{32B72351-C0C0-490D-A09B-A8CBD2D83AB6}">
      <dgm:prSet/>
      <dgm:spPr/>
      <dgm:t>
        <a:bodyPr/>
        <a:lstStyle/>
        <a:p>
          <a:endParaRPr lang="en-US"/>
        </a:p>
      </dgm:t>
    </dgm:pt>
    <dgm:pt modelId="{215548AD-2642-4170-BAC4-72C8C2A97696}" type="pres">
      <dgm:prSet presAssocID="{39365DC6-B2E7-4F2A-9CA0-EE0F7ABD90A8}" presName="Name0" presStyleCnt="0">
        <dgm:presLayoutVars>
          <dgm:dir/>
          <dgm:animLvl val="lvl"/>
          <dgm:resizeHandles val="exact"/>
        </dgm:presLayoutVars>
      </dgm:prSet>
      <dgm:spPr/>
    </dgm:pt>
    <dgm:pt modelId="{42BD6018-ADD7-476C-935A-43BA88144BA7}" type="pres">
      <dgm:prSet presAssocID="{6D061E78-C11B-4F43-8761-FA9F7BF2EDAB}" presName="linNode" presStyleCnt="0"/>
      <dgm:spPr/>
    </dgm:pt>
    <dgm:pt modelId="{03E0AC53-A35D-4924-8504-EDD275D438EE}" type="pres">
      <dgm:prSet presAssocID="{6D061E78-C11B-4F43-8761-FA9F7BF2EDAB}" presName="parentText" presStyleLbl="node1" presStyleIdx="0" presStyleCnt="5" custLinFactNeighborX="14">
        <dgm:presLayoutVars>
          <dgm:chMax val="1"/>
          <dgm:bulletEnabled val="1"/>
        </dgm:presLayoutVars>
      </dgm:prSet>
      <dgm:spPr/>
    </dgm:pt>
    <dgm:pt modelId="{D487C0C1-A138-4E43-828E-EC71FB49DC8E}" type="pres">
      <dgm:prSet presAssocID="{6D061E78-C11B-4F43-8761-FA9F7BF2EDAB}" presName="descendantText" presStyleLbl="alignAccFollowNode1" presStyleIdx="0" presStyleCnt="5" custLinFactNeighborX="25" custLinFactNeighborY="2953">
        <dgm:presLayoutVars>
          <dgm:bulletEnabled val="1"/>
        </dgm:presLayoutVars>
      </dgm:prSet>
      <dgm:spPr/>
    </dgm:pt>
    <dgm:pt modelId="{268E5E5D-9986-4044-9698-D425BA1671B9}" type="pres">
      <dgm:prSet presAssocID="{78BB4E26-540A-42AE-9006-297475E837BE}" presName="sp" presStyleCnt="0"/>
      <dgm:spPr/>
    </dgm:pt>
    <dgm:pt modelId="{212901D2-F34D-485F-B5AD-E486E49C1E2F}" type="pres">
      <dgm:prSet presAssocID="{E2C2AC48-BA75-46DB-8D96-42EE0FA3925E}" presName="linNode" presStyleCnt="0"/>
      <dgm:spPr/>
    </dgm:pt>
    <dgm:pt modelId="{5FAF64E7-3C32-43C4-88FB-9DA287B6478A}" type="pres">
      <dgm:prSet presAssocID="{E2C2AC48-BA75-46DB-8D96-42EE0FA3925E}" presName="parentText" presStyleLbl="node1" presStyleIdx="1" presStyleCnt="5">
        <dgm:presLayoutVars>
          <dgm:chMax val="1"/>
          <dgm:bulletEnabled val="1"/>
        </dgm:presLayoutVars>
      </dgm:prSet>
      <dgm:spPr/>
    </dgm:pt>
    <dgm:pt modelId="{7BBE3C9A-C441-4537-B65F-7896C2A48971}" type="pres">
      <dgm:prSet presAssocID="{E2C2AC48-BA75-46DB-8D96-42EE0FA3925E}" presName="descendantText" presStyleLbl="alignAccFollowNode1" presStyleIdx="1" presStyleCnt="5">
        <dgm:presLayoutVars>
          <dgm:bulletEnabled val="1"/>
        </dgm:presLayoutVars>
      </dgm:prSet>
      <dgm:spPr/>
    </dgm:pt>
    <dgm:pt modelId="{325EF8F5-108F-4BC2-A769-E97CA9B24964}" type="pres">
      <dgm:prSet presAssocID="{6290C76F-9199-4489-B8EC-ECA066406551}" presName="sp" presStyleCnt="0"/>
      <dgm:spPr/>
    </dgm:pt>
    <dgm:pt modelId="{C8AF96A7-E883-40D0-9EB6-46E30BC698DD}" type="pres">
      <dgm:prSet presAssocID="{63624869-BF5D-4F93-A987-9A872AD1A068}" presName="linNode" presStyleCnt="0"/>
      <dgm:spPr/>
    </dgm:pt>
    <dgm:pt modelId="{25000117-329C-43C1-885D-C8B8EB0EEDAF}" type="pres">
      <dgm:prSet presAssocID="{63624869-BF5D-4F93-A987-9A872AD1A068}" presName="parentText" presStyleLbl="node1" presStyleIdx="2" presStyleCnt="5">
        <dgm:presLayoutVars>
          <dgm:chMax val="1"/>
          <dgm:bulletEnabled val="1"/>
        </dgm:presLayoutVars>
      </dgm:prSet>
      <dgm:spPr/>
    </dgm:pt>
    <dgm:pt modelId="{CD349FA2-8E0A-43E7-A924-1424D4DDD095}" type="pres">
      <dgm:prSet presAssocID="{63624869-BF5D-4F93-A987-9A872AD1A068}" presName="descendantText" presStyleLbl="alignAccFollowNode1" presStyleIdx="2" presStyleCnt="5">
        <dgm:presLayoutVars>
          <dgm:bulletEnabled val="1"/>
        </dgm:presLayoutVars>
      </dgm:prSet>
      <dgm:spPr/>
    </dgm:pt>
    <dgm:pt modelId="{304BB9B7-3E69-4509-AFFD-CCF677DEC03F}" type="pres">
      <dgm:prSet presAssocID="{8D702E68-4584-4AED-95C8-607544987E3E}" presName="sp" presStyleCnt="0"/>
      <dgm:spPr/>
    </dgm:pt>
    <dgm:pt modelId="{59E0A286-0432-453F-A3B4-30FEF894EABB}" type="pres">
      <dgm:prSet presAssocID="{D7A4A826-7F52-40BB-B029-EE1D101736B9}" presName="linNode" presStyleCnt="0"/>
      <dgm:spPr/>
    </dgm:pt>
    <dgm:pt modelId="{70CBFDA7-EDFF-4551-99B9-ACD152F183C9}" type="pres">
      <dgm:prSet presAssocID="{D7A4A826-7F52-40BB-B029-EE1D101736B9}" presName="parentText" presStyleLbl="node1" presStyleIdx="3" presStyleCnt="5">
        <dgm:presLayoutVars>
          <dgm:chMax val="1"/>
          <dgm:bulletEnabled val="1"/>
        </dgm:presLayoutVars>
      </dgm:prSet>
      <dgm:spPr/>
    </dgm:pt>
    <dgm:pt modelId="{7E8D654B-6AB1-4530-BBF1-D3A33F0EFC7C}" type="pres">
      <dgm:prSet presAssocID="{D7A4A826-7F52-40BB-B029-EE1D101736B9}" presName="descendantText" presStyleLbl="alignAccFollowNode1" presStyleIdx="3" presStyleCnt="5">
        <dgm:presLayoutVars>
          <dgm:bulletEnabled val="1"/>
        </dgm:presLayoutVars>
      </dgm:prSet>
      <dgm:spPr/>
    </dgm:pt>
    <dgm:pt modelId="{5F309679-B2BE-452E-A7D3-D41E0E37358A}" type="pres">
      <dgm:prSet presAssocID="{1252EA51-6EBC-4F71-864E-0C5A65513BBC}" presName="sp" presStyleCnt="0"/>
      <dgm:spPr/>
    </dgm:pt>
    <dgm:pt modelId="{D2513B17-ECF2-4101-9B35-1EC7E69C9F2F}" type="pres">
      <dgm:prSet presAssocID="{B4EEA465-A5A7-41CE-B5BC-2FAA2A31F71F}" presName="linNode" presStyleCnt="0"/>
      <dgm:spPr/>
    </dgm:pt>
    <dgm:pt modelId="{1A5DB5E8-86D6-4389-94A1-F53896F6494D}" type="pres">
      <dgm:prSet presAssocID="{B4EEA465-A5A7-41CE-B5BC-2FAA2A31F71F}" presName="parentText" presStyleLbl="node1" presStyleIdx="4" presStyleCnt="5">
        <dgm:presLayoutVars>
          <dgm:chMax val="1"/>
          <dgm:bulletEnabled val="1"/>
        </dgm:presLayoutVars>
      </dgm:prSet>
      <dgm:spPr/>
    </dgm:pt>
    <dgm:pt modelId="{9CC45A8B-FC82-4443-AD29-B7223F2D3637}" type="pres">
      <dgm:prSet presAssocID="{B4EEA465-A5A7-41CE-B5BC-2FAA2A31F71F}" presName="descendantText" presStyleLbl="alignAccFollowNode1" presStyleIdx="4" presStyleCnt="5">
        <dgm:presLayoutVars>
          <dgm:bulletEnabled val="1"/>
        </dgm:presLayoutVars>
      </dgm:prSet>
      <dgm:spPr/>
    </dgm:pt>
  </dgm:ptLst>
  <dgm:cxnLst>
    <dgm:cxn modelId="{7F5AEF37-7FCB-4A99-BEFD-78AC6B179E0B}" type="presOf" srcId="{63624869-BF5D-4F93-A987-9A872AD1A068}" destId="{25000117-329C-43C1-885D-C8B8EB0EEDAF}" srcOrd="0" destOrd="0" presId="urn:microsoft.com/office/officeart/2005/8/layout/vList5"/>
    <dgm:cxn modelId="{2F270B43-2805-48BA-BAF6-AC10B6D1ADA5}" type="presOf" srcId="{D7A4A826-7F52-40BB-B029-EE1D101736B9}" destId="{70CBFDA7-EDFF-4551-99B9-ACD152F183C9}" srcOrd="0" destOrd="0" presId="urn:microsoft.com/office/officeart/2005/8/layout/vList5"/>
    <dgm:cxn modelId="{64E4584A-852F-4D5E-AD02-BEA31D5E0927}" type="presOf" srcId="{6D061E78-C11B-4F43-8761-FA9F7BF2EDAB}" destId="{03E0AC53-A35D-4924-8504-EDD275D438EE}" srcOrd="0" destOrd="0" presId="urn:microsoft.com/office/officeart/2005/8/layout/vList5"/>
    <dgm:cxn modelId="{F49F864E-9642-47C1-88EF-2B997ED9AAF9}" srcId="{39365DC6-B2E7-4F2A-9CA0-EE0F7ABD90A8}" destId="{D7A4A826-7F52-40BB-B029-EE1D101736B9}" srcOrd="3" destOrd="0" parTransId="{C138AFE6-333C-4AB7-ACAD-DAA1467290D6}" sibTransId="{1252EA51-6EBC-4F71-864E-0C5A65513BBC}"/>
    <dgm:cxn modelId="{32B72351-C0C0-490D-A09B-A8CBD2D83AB6}" srcId="{6D061E78-C11B-4F43-8761-FA9F7BF2EDAB}" destId="{2410CC6A-D620-46D9-AEA0-A76F0556DC5B}" srcOrd="0" destOrd="0" parTransId="{4AFC67D7-4F15-4647-B571-A9B64A04D892}" sibTransId="{DA9ED549-1560-4858-B50E-B1906E2F08F9}"/>
    <dgm:cxn modelId="{917BD35B-83B6-4093-8ACB-558DF87AE6CF}" type="presOf" srcId="{2A17DA4A-E672-4A7C-835B-1F3F5ADA0CA2}" destId="{CD349FA2-8E0A-43E7-A924-1424D4DDD095}" srcOrd="0" destOrd="0" presId="urn:microsoft.com/office/officeart/2005/8/layout/vList5"/>
    <dgm:cxn modelId="{8EA86C6D-4CFD-4CD7-A514-4081EB2EC5ED}" srcId="{39365DC6-B2E7-4F2A-9CA0-EE0F7ABD90A8}" destId="{6D061E78-C11B-4F43-8761-FA9F7BF2EDAB}" srcOrd="0" destOrd="0" parTransId="{84217629-BC07-4DE8-B21F-0C327FBD9964}" sibTransId="{78BB4E26-540A-42AE-9006-297475E837BE}"/>
    <dgm:cxn modelId="{A78F986F-0998-4435-885A-ED8D062B053F}" type="presOf" srcId="{D22FDB57-EDF2-494E-92C0-0FA4D09CC714}" destId="{7BBE3C9A-C441-4537-B65F-7896C2A48971}" srcOrd="0" destOrd="0" presId="urn:microsoft.com/office/officeart/2005/8/layout/vList5"/>
    <dgm:cxn modelId="{34045E97-BCE8-4962-B070-7BF9E2CC8B29}" srcId="{39365DC6-B2E7-4F2A-9CA0-EE0F7ABD90A8}" destId="{E2C2AC48-BA75-46DB-8D96-42EE0FA3925E}" srcOrd="1" destOrd="0" parTransId="{3FBD973A-44B0-4366-AD3B-C03D76A415B5}" sibTransId="{6290C76F-9199-4489-B8EC-ECA066406551}"/>
    <dgm:cxn modelId="{CE363D9B-4133-454E-A7B2-CF1BE9A0C49B}" type="presOf" srcId="{2410CC6A-D620-46D9-AEA0-A76F0556DC5B}" destId="{D487C0C1-A138-4E43-828E-EC71FB49DC8E}" srcOrd="0" destOrd="0" presId="urn:microsoft.com/office/officeart/2005/8/layout/vList5"/>
    <dgm:cxn modelId="{01F492A6-C1D3-4F7D-BABE-961F014AB441}" type="presOf" srcId="{B4EEA465-A5A7-41CE-B5BC-2FAA2A31F71F}" destId="{1A5DB5E8-86D6-4389-94A1-F53896F6494D}" srcOrd="0" destOrd="0" presId="urn:microsoft.com/office/officeart/2005/8/layout/vList5"/>
    <dgm:cxn modelId="{9F950AAA-425E-4361-BA7B-BE54609AEEEE}" type="presOf" srcId="{A81EBAB8-7975-4877-AB2F-F8FDE81B5E96}" destId="{7E8D654B-6AB1-4530-BBF1-D3A33F0EFC7C}" srcOrd="0" destOrd="0" presId="urn:microsoft.com/office/officeart/2005/8/layout/vList5"/>
    <dgm:cxn modelId="{9CD280AC-72FF-4A8C-8FC6-F46BE8A9EB0C}" srcId="{D7A4A826-7F52-40BB-B029-EE1D101736B9}" destId="{A81EBAB8-7975-4877-AB2F-F8FDE81B5E96}" srcOrd="0" destOrd="0" parTransId="{76C58F8C-BFEC-4BA7-B936-1D68D0C528DE}" sibTransId="{D36683D5-A62F-40C2-8EEF-779F63E75924}"/>
    <dgm:cxn modelId="{0E8ACEC3-BF1D-47AB-B876-35D1FFB45CB0}" srcId="{39365DC6-B2E7-4F2A-9CA0-EE0F7ABD90A8}" destId="{B4EEA465-A5A7-41CE-B5BC-2FAA2A31F71F}" srcOrd="4" destOrd="0" parTransId="{1602D9D4-0FAB-47BC-BB8B-24CC6C737235}" sibTransId="{2F3F6019-DDA4-4AC4-83E0-81FC9368DC8E}"/>
    <dgm:cxn modelId="{F987A4C6-15AF-4104-A6D6-39F3DBB628DB}" srcId="{E2C2AC48-BA75-46DB-8D96-42EE0FA3925E}" destId="{D22FDB57-EDF2-494E-92C0-0FA4D09CC714}" srcOrd="0" destOrd="0" parTransId="{7720C437-42FB-453A-A941-59FC5D13C676}" sibTransId="{B34FFF06-87E5-41C6-9630-C4644493E859}"/>
    <dgm:cxn modelId="{C91ECBC6-964B-419D-AEBA-46B814F7288E}" type="presOf" srcId="{39365DC6-B2E7-4F2A-9CA0-EE0F7ABD90A8}" destId="{215548AD-2642-4170-BAC4-72C8C2A97696}" srcOrd="0" destOrd="0" presId="urn:microsoft.com/office/officeart/2005/8/layout/vList5"/>
    <dgm:cxn modelId="{53D563C9-9C9A-4C52-B282-B7F0CB61E873}" srcId="{63624869-BF5D-4F93-A987-9A872AD1A068}" destId="{2A17DA4A-E672-4A7C-835B-1F3F5ADA0CA2}" srcOrd="0" destOrd="0" parTransId="{98905EB1-2F31-4AA5-8D27-F60CE46DFB23}" sibTransId="{A7F2A868-3DC2-498C-9570-11D059F5EDC0}"/>
    <dgm:cxn modelId="{F20A96CF-C70E-43D4-A162-B9AAFE1DDA40}" srcId="{B4EEA465-A5A7-41CE-B5BC-2FAA2A31F71F}" destId="{8D89F1F9-9301-4749-8460-612026C5B1C6}" srcOrd="0" destOrd="0" parTransId="{E411BE46-DD76-49DE-A976-DA49DE6E23CA}" sibTransId="{5D1CE993-F3B0-4E0B-9465-E4B330A6CB58}"/>
    <dgm:cxn modelId="{CBD5DFD9-DFD2-4DCC-A9EE-7E80C50705FA}" type="presOf" srcId="{8D89F1F9-9301-4749-8460-612026C5B1C6}" destId="{9CC45A8B-FC82-4443-AD29-B7223F2D3637}" srcOrd="0" destOrd="0" presId="urn:microsoft.com/office/officeart/2005/8/layout/vList5"/>
    <dgm:cxn modelId="{E138B7E3-429B-4A50-9C37-95279D2E415B}" srcId="{39365DC6-B2E7-4F2A-9CA0-EE0F7ABD90A8}" destId="{63624869-BF5D-4F93-A987-9A872AD1A068}" srcOrd="2" destOrd="0" parTransId="{7959DA33-0212-424F-86E0-C2DA247B6AC7}" sibTransId="{8D702E68-4584-4AED-95C8-607544987E3E}"/>
    <dgm:cxn modelId="{F19606E9-4ACC-40AB-8A9E-46B3F655E77E}" type="presOf" srcId="{E2C2AC48-BA75-46DB-8D96-42EE0FA3925E}" destId="{5FAF64E7-3C32-43C4-88FB-9DA287B6478A}" srcOrd="0" destOrd="0" presId="urn:microsoft.com/office/officeart/2005/8/layout/vList5"/>
    <dgm:cxn modelId="{00B17888-9BC8-49DB-9417-F2074A058C8A}" type="presParOf" srcId="{215548AD-2642-4170-BAC4-72C8C2A97696}" destId="{42BD6018-ADD7-476C-935A-43BA88144BA7}" srcOrd="0" destOrd="0" presId="urn:microsoft.com/office/officeart/2005/8/layout/vList5"/>
    <dgm:cxn modelId="{A7332DA7-68B0-43BC-A155-09E8FEAA7F25}" type="presParOf" srcId="{42BD6018-ADD7-476C-935A-43BA88144BA7}" destId="{03E0AC53-A35D-4924-8504-EDD275D438EE}" srcOrd="0" destOrd="0" presId="urn:microsoft.com/office/officeart/2005/8/layout/vList5"/>
    <dgm:cxn modelId="{CC2B1A7B-A623-4A39-9451-06272FF21345}" type="presParOf" srcId="{42BD6018-ADD7-476C-935A-43BA88144BA7}" destId="{D487C0C1-A138-4E43-828E-EC71FB49DC8E}" srcOrd="1" destOrd="0" presId="urn:microsoft.com/office/officeart/2005/8/layout/vList5"/>
    <dgm:cxn modelId="{A8383F39-1F96-4C90-B899-EE2B22130065}" type="presParOf" srcId="{215548AD-2642-4170-BAC4-72C8C2A97696}" destId="{268E5E5D-9986-4044-9698-D425BA1671B9}" srcOrd="1" destOrd="0" presId="urn:microsoft.com/office/officeart/2005/8/layout/vList5"/>
    <dgm:cxn modelId="{9E326CA0-3137-4C5C-AF42-1A7EDC083613}" type="presParOf" srcId="{215548AD-2642-4170-BAC4-72C8C2A97696}" destId="{212901D2-F34D-485F-B5AD-E486E49C1E2F}" srcOrd="2" destOrd="0" presId="urn:microsoft.com/office/officeart/2005/8/layout/vList5"/>
    <dgm:cxn modelId="{F9022519-7F60-4B09-92D1-725C1B4D8414}" type="presParOf" srcId="{212901D2-F34D-485F-B5AD-E486E49C1E2F}" destId="{5FAF64E7-3C32-43C4-88FB-9DA287B6478A}" srcOrd="0" destOrd="0" presId="urn:microsoft.com/office/officeart/2005/8/layout/vList5"/>
    <dgm:cxn modelId="{A0E73265-B87E-4D9D-AA12-1EE4616B54FC}" type="presParOf" srcId="{212901D2-F34D-485F-B5AD-E486E49C1E2F}" destId="{7BBE3C9A-C441-4537-B65F-7896C2A48971}" srcOrd="1" destOrd="0" presId="urn:microsoft.com/office/officeart/2005/8/layout/vList5"/>
    <dgm:cxn modelId="{9308ADE6-F1BA-4943-A893-787444F2837E}" type="presParOf" srcId="{215548AD-2642-4170-BAC4-72C8C2A97696}" destId="{325EF8F5-108F-4BC2-A769-E97CA9B24964}" srcOrd="3" destOrd="0" presId="urn:microsoft.com/office/officeart/2005/8/layout/vList5"/>
    <dgm:cxn modelId="{118B9E01-4ED4-4DDB-AC4D-CBDB5081998C}" type="presParOf" srcId="{215548AD-2642-4170-BAC4-72C8C2A97696}" destId="{C8AF96A7-E883-40D0-9EB6-46E30BC698DD}" srcOrd="4" destOrd="0" presId="urn:microsoft.com/office/officeart/2005/8/layout/vList5"/>
    <dgm:cxn modelId="{17588EC3-D8B1-4B55-8DAC-D8CFB92FCB0F}" type="presParOf" srcId="{C8AF96A7-E883-40D0-9EB6-46E30BC698DD}" destId="{25000117-329C-43C1-885D-C8B8EB0EEDAF}" srcOrd="0" destOrd="0" presId="urn:microsoft.com/office/officeart/2005/8/layout/vList5"/>
    <dgm:cxn modelId="{A2098AD2-221E-4DC3-8AE4-FC29027705C2}" type="presParOf" srcId="{C8AF96A7-E883-40D0-9EB6-46E30BC698DD}" destId="{CD349FA2-8E0A-43E7-A924-1424D4DDD095}" srcOrd="1" destOrd="0" presId="urn:microsoft.com/office/officeart/2005/8/layout/vList5"/>
    <dgm:cxn modelId="{2B5B44FD-697B-4396-B49F-33D76B47F5CC}" type="presParOf" srcId="{215548AD-2642-4170-BAC4-72C8C2A97696}" destId="{304BB9B7-3E69-4509-AFFD-CCF677DEC03F}" srcOrd="5" destOrd="0" presId="urn:microsoft.com/office/officeart/2005/8/layout/vList5"/>
    <dgm:cxn modelId="{BE69C8EA-1F41-4263-912C-9D2323F3410D}" type="presParOf" srcId="{215548AD-2642-4170-BAC4-72C8C2A97696}" destId="{59E0A286-0432-453F-A3B4-30FEF894EABB}" srcOrd="6" destOrd="0" presId="urn:microsoft.com/office/officeart/2005/8/layout/vList5"/>
    <dgm:cxn modelId="{B05D57B1-AF3E-4B20-BE91-52661642569C}" type="presParOf" srcId="{59E0A286-0432-453F-A3B4-30FEF894EABB}" destId="{70CBFDA7-EDFF-4551-99B9-ACD152F183C9}" srcOrd="0" destOrd="0" presId="urn:microsoft.com/office/officeart/2005/8/layout/vList5"/>
    <dgm:cxn modelId="{F047AA22-AF65-4017-9220-83B439AB9F2E}" type="presParOf" srcId="{59E0A286-0432-453F-A3B4-30FEF894EABB}" destId="{7E8D654B-6AB1-4530-BBF1-D3A33F0EFC7C}" srcOrd="1" destOrd="0" presId="urn:microsoft.com/office/officeart/2005/8/layout/vList5"/>
    <dgm:cxn modelId="{9846DB10-D293-4B25-9B8B-8B46FBCB7FD5}" type="presParOf" srcId="{215548AD-2642-4170-BAC4-72C8C2A97696}" destId="{5F309679-B2BE-452E-A7D3-D41E0E37358A}" srcOrd="7" destOrd="0" presId="urn:microsoft.com/office/officeart/2005/8/layout/vList5"/>
    <dgm:cxn modelId="{138913DA-BD9B-429D-9D26-6C80EE74D555}" type="presParOf" srcId="{215548AD-2642-4170-BAC4-72C8C2A97696}" destId="{D2513B17-ECF2-4101-9B35-1EC7E69C9F2F}" srcOrd="8" destOrd="0" presId="urn:microsoft.com/office/officeart/2005/8/layout/vList5"/>
    <dgm:cxn modelId="{CEB02ECC-DC67-49B8-AE7E-023C926A0B30}" type="presParOf" srcId="{D2513B17-ECF2-4101-9B35-1EC7E69C9F2F}" destId="{1A5DB5E8-86D6-4389-94A1-F53896F6494D}" srcOrd="0" destOrd="0" presId="urn:microsoft.com/office/officeart/2005/8/layout/vList5"/>
    <dgm:cxn modelId="{D0343125-1EF6-47C0-80E4-2462EDE43778}" type="presParOf" srcId="{D2513B17-ECF2-4101-9B35-1EC7E69C9F2F}" destId="{9CC45A8B-FC82-4443-AD29-B7223F2D363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87C0C1-A138-4E43-828E-EC71FB49DC8E}">
      <dsp:nvSpPr>
        <dsp:cNvPr id="0" name=""/>
        <dsp:cNvSpPr/>
      </dsp:nvSpPr>
      <dsp:spPr>
        <a:xfrm rot="5400000">
          <a:off x="3469565" y="-1379439"/>
          <a:ext cx="600096" cy="3547872"/>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FontTx/>
            <a:buNone/>
          </a:pPr>
          <a:r>
            <a:rPr lang="en-US" sz="1800" kern="1200" dirty="0" err="1"/>
            <a:t>Giới</a:t>
          </a:r>
          <a:r>
            <a:rPr lang="en-US" sz="1800" kern="1200" dirty="0"/>
            <a:t> </a:t>
          </a:r>
          <a:r>
            <a:rPr lang="en-US" sz="1800" kern="1200" dirty="0" err="1"/>
            <a:t>thiệu</a:t>
          </a:r>
          <a:r>
            <a:rPr lang="en-US" sz="1800" kern="1200" dirty="0"/>
            <a:t> </a:t>
          </a:r>
          <a:r>
            <a:rPr lang="en-US" sz="1800" kern="1200" dirty="0" err="1"/>
            <a:t>đề</a:t>
          </a:r>
          <a:r>
            <a:rPr lang="en-US" sz="1800" kern="1200" dirty="0"/>
            <a:t> </a:t>
          </a:r>
          <a:r>
            <a:rPr lang="en-US" sz="1800" kern="1200" dirty="0" err="1"/>
            <a:t>tài</a:t>
          </a:r>
          <a:endParaRPr lang="en-US" sz="1800" kern="1200" dirty="0"/>
        </a:p>
      </dsp:txBody>
      <dsp:txXfrm rot="-5400000">
        <a:off x="1995677" y="123743"/>
        <a:ext cx="3518578" cy="541508"/>
      </dsp:txXfrm>
    </dsp:sp>
    <dsp:sp modelId="{03E0AC53-A35D-4924-8504-EDD275D438EE}">
      <dsp:nvSpPr>
        <dsp:cNvPr id="0" name=""/>
        <dsp:cNvSpPr/>
      </dsp:nvSpPr>
      <dsp:spPr>
        <a:xfrm>
          <a:off x="496" y="1715"/>
          <a:ext cx="1995678" cy="75012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a:t>1</a:t>
          </a:r>
        </a:p>
      </dsp:txBody>
      <dsp:txXfrm>
        <a:off x="37114" y="38333"/>
        <a:ext cx="1922442" cy="676884"/>
      </dsp:txXfrm>
    </dsp:sp>
    <dsp:sp modelId="{7BBE3C9A-C441-4537-B65F-7896C2A48971}">
      <dsp:nvSpPr>
        <dsp:cNvPr id="0" name=""/>
        <dsp:cNvSpPr/>
      </dsp:nvSpPr>
      <dsp:spPr>
        <a:xfrm rot="5400000">
          <a:off x="3469565" y="-609532"/>
          <a:ext cx="600096" cy="3547872"/>
        </a:xfrm>
        <a:prstGeom prst="round2SameRect">
          <a:avLst/>
        </a:prstGeom>
        <a:solidFill>
          <a:schemeClr val="accent5">
            <a:tint val="40000"/>
            <a:alpha val="90000"/>
            <a:hueOff val="-1684940"/>
            <a:satOff val="-5708"/>
            <a:lumOff val="-732"/>
            <a:alphaOff val="0"/>
          </a:schemeClr>
        </a:solidFill>
        <a:ln w="6350" cap="flat" cmpd="sng" algn="ctr">
          <a:solidFill>
            <a:schemeClr val="accent5">
              <a:tint val="40000"/>
              <a:alpha val="90000"/>
              <a:hueOff val="-1684940"/>
              <a:satOff val="-5708"/>
              <a:lumOff val="-73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FontTx/>
            <a:buNone/>
          </a:pPr>
          <a:r>
            <a:rPr lang="en-US" sz="1800" kern="1200" dirty="0" err="1"/>
            <a:t>Phương pháp đề xuất</a:t>
          </a:r>
          <a:endParaRPr lang="en-US" sz="1800" kern="1200"/>
        </a:p>
      </dsp:txBody>
      <dsp:txXfrm rot="-5400000">
        <a:off x="1995677" y="893650"/>
        <a:ext cx="3518578" cy="541508"/>
      </dsp:txXfrm>
    </dsp:sp>
    <dsp:sp modelId="{5FAF64E7-3C32-43C4-88FB-9DA287B6478A}">
      <dsp:nvSpPr>
        <dsp:cNvPr id="0" name=""/>
        <dsp:cNvSpPr/>
      </dsp:nvSpPr>
      <dsp:spPr>
        <a:xfrm>
          <a:off x="0" y="789342"/>
          <a:ext cx="1995678" cy="750120"/>
        </a:xfrm>
        <a:prstGeom prst="roundRect">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t>2</a:t>
          </a:r>
        </a:p>
      </dsp:txBody>
      <dsp:txXfrm>
        <a:off x="36618" y="825960"/>
        <a:ext cx="1922442" cy="676884"/>
      </dsp:txXfrm>
    </dsp:sp>
    <dsp:sp modelId="{CD349FA2-8E0A-43E7-A924-1424D4DDD095}">
      <dsp:nvSpPr>
        <dsp:cNvPr id="0" name=""/>
        <dsp:cNvSpPr/>
      </dsp:nvSpPr>
      <dsp:spPr>
        <a:xfrm rot="5400000">
          <a:off x="3469565" y="178094"/>
          <a:ext cx="600096" cy="3547872"/>
        </a:xfrm>
        <a:prstGeom prst="round2SameRect">
          <a:avLst/>
        </a:prstGeom>
        <a:solidFill>
          <a:schemeClr val="accent5">
            <a:tint val="40000"/>
            <a:alpha val="90000"/>
            <a:hueOff val="-3369881"/>
            <a:satOff val="-11416"/>
            <a:lumOff val="-1464"/>
            <a:alphaOff val="0"/>
          </a:schemeClr>
        </a:solidFill>
        <a:ln w="6350" cap="flat" cmpd="sng" algn="ctr">
          <a:solidFill>
            <a:schemeClr val="accent5">
              <a:tint val="40000"/>
              <a:alpha val="90000"/>
              <a:hueOff val="-3369881"/>
              <a:satOff val="-11416"/>
              <a:lumOff val="-146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None/>
          </a:pPr>
          <a:r>
            <a:rPr lang="en-US" sz="1800" kern="1200" dirty="0"/>
            <a:t>Phân tích và tiền xử lý dữ liệu	</a:t>
          </a:r>
        </a:p>
      </dsp:txBody>
      <dsp:txXfrm rot="-5400000">
        <a:off x="1995677" y="1681276"/>
        <a:ext cx="3518578" cy="541508"/>
      </dsp:txXfrm>
    </dsp:sp>
    <dsp:sp modelId="{25000117-329C-43C1-885D-C8B8EB0EEDAF}">
      <dsp:nvSpPr>
        <dsp:cNvPr id="0" name=""/>
        <dsp:cNvSpPr/>
      </dsp:nvSpPr>
      <dsp:spPr>
        <a:xfrm>
          <a:off x="0" y="1576969"/>
          <a:ext cx="1995678" cy="75012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a:t>3</a:t>
          </a:r>
        </a:p>
      </dsp:txBody>
      <dsp:txXfrm>
        <a:off x="36618" y="1613587"/>
        <a:ext cx="1922442" cy="676884"/>
      </dsp:txXfrm>
    </dsp:sp>
    <dsp:sp modelId="{7E8D654B-6AB1-4530-BBF1-D3A33F0EFC7C}">
      <dsp:nvSpPr>
        <dsp:cNvPr id="0" name=""/>
        <dsp:cNvSpPr/>
      </dsp:nvSpPr>
      <dsp:spPr>
        <a:xfrm rot="5400000">
          <a:off x="3469565" y="965720"/>
          <a:ext cx="600096" cy="3547872"/>
        </a:xfrm>
        <a:prstGeom prst="round2SameRect">
          <a:avLst/>
        </a:prstGeom>
        <a:solidFill>
          <a:schemeClr val="accent5">
            <a:tint val="40000"/>
            <a:alpha val="90000"/>
            <a:hueOff val="-5054821"/>
            <a:satOff val="-17124"/>
            <a:lumOff val="-2196"/>
            <a:alphaOff val="0"/>
          </a:schemeClr>
        </a:solidFill>
        <a:ln w="6350" cap="flat" cmpd="sng" algn="ctr">
          <a:solidFill>
            <a:schemeClr val="accent5">
              <a:tint val="40000"/>
              <a:alpha val="90000"/>
              <a:hueOff val="-5054821"/>
              <a:satOff val="-17124"/>
              <a:lumOff val="-219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None/>
          </a:pPr>
          <a:r>
            <a:rPr lang="en-US" sz="1800" kern="1200"/>
            <a:t>Triển khai và đánh giá mô hình</a:t>
          </a:r>
        </a:p>
      </dsp:txBody>
      <dsp:txXfrm rot="-5400000">
        <a:off x="1995677" y="2468902"/>
        <a:ext cx="3518578" cy="541508"/>
      </dsp:txXfrm>
    </dsp:sp>
    <dsp:sp modelId="{70CBFDA7-EDFF-4551-99B9-ACD152F183C9}">
      <dsp:nvSpPr>
        <dsp:cNvPr id="0" name=""/>
        <dsp:cNvSpPr/>
      </dsp:nvSpPr>
      <dsp:spPr>
        <a:xfrm>
          <a:off x="0" y="2364596"/>
          <a:ext cx="1995678" cy="750120"/>
        </a:xfrm>
        <a:prstGeom prst="roundRect">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a:t>4</a:t>
          </a:r>
        </a:p>
      </dsp:txBody>
      <dsp:txXfrm>
        <a:off x="36618" y="2401214"/>
        <a:ext cx="1922442" cy="676884"/>
      </dsp:txXfrm>
    </dsp:sp>
    <dsp:sp modelId="{9CC45A8B-FC82-4443-AD29-B7223F2D3637}">
      <dsp:nvSpPr>
        <dsp:cNvPr id="0" name=""/>
        <dsp:cNvSpPr/>
      </dsp:nvSpPr>
      <dsp:spPr>
        <a:xfrm rot="5400000">
          <a:off x="3469565" y="1753347"/>
          <a:ext cx="600096" cy="3547872"/>
        </a:xfrm>
        <a:prstGeom prst="round2SameRect">
          <a:avLst/>
        </a:prstGeom>
        <a:solidFill>
          <a:schemeClr val="accent5">
            <a:tint val="40000"/>
            <a:alpha val="90000"/>
            <a:hueOff val="-6739761"/>
            <a:satOff val="-22832"/>
            <a:lumOff val="-2928"/>
            <a:alphaOff val="0"/>
          </a:schemeClr>
        </a:solidFill>
        <a:ln w="6350" cap="flat" cmpd="sng" algn="ctr">
          <a:solidFill>
            <a:schemeClr val="accent5">
              <a:tint val="40000"/>
              <a:alpha val="90000"/>
              <a:hueOff val="-6739761"/>
              <a:satOff val="-22832"/>
              <a:lumOff val="-29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None/>
          </a:pPr>
          <a:r>
            <a:rPr lang="en-US" sz="1800" kern="1200"/>
            <a:t>Kết luận và hướng phát triển</a:t>
          </a:r>
        </a:p>
      </dsp:txBody>
      <dsp:txXfrm rot="-5400000">
        <a:off x="1995677" y="3256529"/>
        <a:ext cx="3518578" cy="541508"/>
      </dsp:txXfrm>
    </dsp:sp>
    <dsp:sp modelId="{1A5DB5E8-86D6-4389-94A1-F53896F6494D}">
      <dsp:nvSpPr>
        <dsp:cNvPr id="0" name=""/>
        <dsp:cNvSpPr/>
      </dsp:nvSpPr>
      <dsp:spPr>
        <a:xfrm>
          <a:off x="0" y="3152223"/>
          <a:ext cx="1995678" cy="75012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a:t>5</a:t>
          </a:r>
        </a:p>
      </dsp:txBody>
      <dsp:txXfrm>
        <a:off x="36618" y="3188841"/>
        <a:ext cx="1922442" cy="67688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2/1/24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2/1/24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1</a:t>
            </a:fld>
            <a:endParaRPr lang="en-US"/>
          </a:p>
        </p:txBody>
      </p:sp>
    </p:spTree>
    <p:extLst>
      <p:ext uri="{BB962C8B-B14F-4D97-AF65-F5344CB8AC3E}">
        <p14:creationId xmlns:p14="http://schemas.microsoft.com/office/powerpoint/2010/main" val="209068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800">
                <a:effectLst/>
                <a:latin typeface="Helvetica Neue" panose="02000503000000020004" pitchFamily="2" charset="0"/>
              </a:rPr>
              <a:t>Sau khi thực hiện gán nhãn bệnh trisomy 21 trên toàn bộ tập dữ liệu, em nhận thấy phần lớn dữ liệu là thông tin của người bình thường, dẫn tới có sự mất cân bằng dữ liệu nghiêm trọng giữa hai lớp. Để khắc phục vấn đề mất cân bằng, em đã lựa chọn sử dụng kỹ thuật SMOTE để nội suy ra dữ liệu cho các mẫu mới từ 25 cặp điểm mẫu và láng giềng lân cận.</a:t>
            </a:r>
          </a:p>
          <a:p>
            <a:r>
              <a:rPr lang="vi-VN" sz="2800">
                <a:effectLst/>
                <a:latin typeface="Helvetica Neue" panose="02000503000000020004" pitchFamily="2" charset="0"/>
              </a:rPr>
              <a:t>Kết quả em nhận được bộ dữ liệu đạt được sự cân bằng số lượng mẫu giữa hai lớp.</a:t>
            </a:r>
          </a:p>
          <a:p>
            <a:r>
              <a:rPr lang="vi-VN" sz="2800">
                <a:effectLst/>
                <a:latin typeface="Helvetica Neue" panose="02000503000000020004" pitchFamily="2" charset="0"/>
              </a:rPr>
              <a:t>Đến đây sau bước xử lý mất cân bằng dữ liệu, em đã hoàn thành kết thúc xong quá trình tiền xử lý dữ liệu. Dữ liệu mà em tiền xử lý đã sẵn sàng cho các quá trình huấn luyện, kiểm thử và dự đoán các mô hình sau đó.</a:t>
            </a:r>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2854560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effectLst/>
                <a:latin typeface="Helvetica Neue" panose="02000503000000020004" pitchFamily="2" charset="0"/>
              </a:rPr>
              <a:t>Đầu tiên với mô hình đơn giản nhất trong phân loại nhị phân, em đã triển khai mô hình hồi quy Logistic sử dụng phương pháp tìm kiếm tham số ngẫu nhiên để tối ưu hóa các tham số của mô hình. </a:t>
            </a:r>
          </a:p>
          <a:p>
            <a:r>
              <a:rPr lang="vi-VN">
                <a:effectLst/>
                <a:latin typeface="Helvetica Neue" panose="02000503000000020004" pitchFamily="2" charset="0"/>
              </a:rPr>
              <a:t>Sau khi huấn luyện mô hình trên tập huấn luyện, kết quả phân lớp hồi quy Logistic như sau:</a:t>
            </a:r>
          </a:p>
          <a:p>
            <a:r>
              <a:rPr lang="vi-VN">
                <a:effectLst/>
                <a:latin typeface="Helvetica Neue" panose="02000503000000020004" pitchFamily="2" charset="0"/>
              </a:rPr>
              <a:t>giá trị Precision trung bình là 0.79 nhưng giá trị Recall trung bình chỉ có 0.67. trong khi ROC (AUC) bằng 0.68, chứng tỏ mô hình được đánh giá có hiệu suất trung bình. Từ đó, em cho rằng mô hình có xu hướng phân lớp các mẫu thai nhi mang bệnh trisomy 21 là bình thường. </a:t>
            </a:r>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3158029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800">
                <a:effectLst/>
                <a:latin typeface="Helvetica Neue" panose="02000503000000020004" pitchFamily="2" charset="0"/>
              </a:rPr>
              <a:t>Sau khi triển khai mô hình hồi quy Logistic với kết quả thu được trình bày trên, em tiếp tục triển khai mô hình thuật toán XGBoost với kết quả đo hiệu suất như sau:</a:t>
            </a:r>
          </a:p>
          <a:p>
            <a:r>
              <a:rPr lang="vi-VN" sz="2800">
                <a:effectLst/>
                <a:latin typeface="Helvetica Neue" panose="02000503000000020004" pitchFamily="2" charset="0"/>
              </a:rPr>
              <a:t>Accuracy của mô hình đạt khoảng 0.71, giá trị trung bình của Precision là 0.78 và Recall là 0.71, cả hai giá trị đều tương đối cho thấy mô hình có khả năng phân lớp khá chính xác cả hai lớp. Tuy nhiên, mô hình có độ chính xác cao hơn đối với lớp 0 so với lớp 1.</a:t>
            </a:r>
          </a:p>
          <a:p>
            <a:r>
              <a:rPr lang="vi-VN" sz="2800">
                <a:effectLst/>
                <a:latin typeface="Helvetica Neue" panose="02000503000000020004" pitchFamily="2" charset="0"/>
              </a:rPr>
              <a:t>Ta thấy phần ROC (AUC) là 0.662 cho thấy mô hình có hiệu suất trung bình, vẫn có thể được cải thiện. </a:t>
            </a:r>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230472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800">
                <a:effectLst/>
                <a:latin typeface="Helvetica Neue" panose="02000503000000020004" pitchFamily="2" charset="0"/>
              </a:rPr>
              <a:t>em tiếp tục xây dựng mô hình thuật toán LightGBM và thấy độ chính xác cao với lớp 0 đạt 77%, trong khi độ chính xác thấp hơn với lớp 1 chỉ đạt khoảng 36%, cho thấy mô hình có xu hướng phân lớp sai các mẫu thuộc lớp 1. phần ROC (AUC) bằng 0.606, cho thấy hiệu suất của mô hình LightGBM trong bài toán phân loại nhị phân này được đánh giá ở mức trung bình và có độ nhạy (sensitivity) cao hơn độ đặc hiệu (specificity). </a:t>
            </a:r>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3492188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800">
                <a:effectLst/>
                <a:latin typeface="Helvetica Neue" panose="02000503000000020004" pitchFamily="2" charset="0"/>
              </a:rPr>
              <a:t>Trong phần trên, em đã xây dựng ba mô hình khác nhau (Hồi quy Logistic, XGBoost và LightGBM) để so sánh và đánh giá hiệu suất ban đầu. Tuy nhiên, nhìn chung các mô hình dự đoán truyền thống này vẫn còn hạn chế đối với việc phân lớp dữ liệu trong bài toán này. Với hi vọng có thể khắc phục được ba mô hình bên trên, em quyết định triển khai mô hình Feature Tokenizer - Transformer.</a:t>
            </a:r>
          </a:p>
          <a:p>
            <a:endParaRPr lang="vi-VN" sz="2800">
              <a:effectLst/>
              <a:latin typeface="Helvetica Neue" panose="02000503000000020004" pitchFamily="2" charset="0"/>
            </a:endParaRPr>
          </a:p>
          <a:p>
            <a:endParaRPr lang="vi-VN" sz="2800">
              <a:effectLst/>
              <a:latin typeface="Helvetica Neue" panose="02000503000000020004" pitchFamily="2" charset="0"/>
            </a:endParaRPr>
          </a:p>
          <a:p>
            <a:r>
              <a:rPr lang="vi-VN" sz="5400">
                <a:effectLst/>
                <a:latin typeface="Helvetica Neue" panose="02000503000000020004" pitchFamily="2" charset="0"/>
              </a:rPr>
              <a:t>Về tổng quan, đầu tiên Feature Tokenizer sẽ chuyển đổi toàn bộ thuộc tính bao gồm cả categorical và numerical thành các thành phần embeddings. Sau đó các thành phần embeddings này được xử lý tại các tầng Transformer và cuối cùng đưa ra kết quả dự đoán bằng cách sử dụng một token [CLS] </a:t>
            </a:r>
          </a:p>
          <a:p>
            <a:r>
              <a:rPr lang="vi-VN" sz="5400">
                <a:effectLst/>
                <a:latin typeface="Helvetica Neue" panose="02000503000000020004" pitchFamily="2" charset="0"/>
              </a:rPr>
              <a:t>Ưu điểm chính của FT-Transformer là sự linh hoạt và có thể được sử dụng để phân tích nhiều loại dữ liệu dạng bảng (Tabular Data), linh hoạt có thể xử lý cả dữ liệu số (numeric data) và dữ liệu phân loại (categorical data). </a:t>
            </a:r>
          </a:p>
          <a:p>
            <a:endParaRPr lang="en-VN" sz="2800"/>
          </a:p>
          <a:p>
            <a:r>
              <a:rPr lang="en-VN" sz="2800"/>
              <a:t>______________________</a:t>
            </a:r>
          </a:p>
          <a:p>
            <a:r>
              <a:rPr lang="vi-VN" sz="2800" b="0" i="0" u="none" strike="noStrike">
                <a:solidFill>
                  <a:srgbClr val="1F1F1F"/>
                </a:solidFill>
                <a:effectLst/>
                <a:latin typeface="Google Sans"/>
              </a:rPr>
              <a:t>Trong bài toán của đồ án, module feature tokenizer được sử dụng để chuyển đổi các thuộc tính trong bản ghi y tế từ dạng thô sang dạng token.</a:t>
            </a:r>
          </a:p>
          <a:p>
            <a:r>
              <a:rPr lang="vi-VN" sz="2800" b="0" i="0" u="none" strike="noStrike">
                <a:solidFill>
                  <a:srgbClr val="1F1F1F"/>
                </a:solidFill>
                <a:effectLst/>
                <a:latin typeface="Google Sans"/>
              </a:rPr>
              <a:t>module transformer là thành phần chịu trách nhiệm học các mối quan hệ giữa các token của các thuộc tính. Transformer là một kiến trúc attention-based, trong đó mỗi token có thể chú ý đến các token khác trong cùng một thuộc tính hoặc các thuộc tính khác.</a:t>
            </a:r>
          </a:p>
          <a:p>
            <a:endParaRPr lang="vi-VN" sz="2800" b="0" i="0" u="none" strike="noStrike">
              <a:solidFill>
                <a:srgbClr val="1F1F1F"/>
              </a:solidFill>
              <a:effectLst/>
              <a:latin typeface="Google Sans"/>
            </a:endParaRPr>
          </a:p>
          <a:p>
            <a:pPr algn="l"/>
            <a:r>
              <a:rPr lang="vi-VN" sz="2800" b="0" i="0" u="none" strike="noStrike">
                <a:solidFill>
                  <a:srgbClr val="1F1F1F"/>
                </a:solidFill>
                <a:effectLst/>
                <a:latin typeface="Google Sans"/>
              </a:rPr>
              <a:t>Module transformer bao gồm hai bước chính:</a:t>
            </a:r>
          </a:p>
          <a:p>
            <a:pPr algn="l">
              <a:buFont typeface="+mj-lt"/>
              <a:buAutoNum type="arabicPeriod"/>
            </a:pPr>
            <a:r>
              <a:rPr lang="vi-VN" sz="2800" b="0" i="0" u="none" strike="noStrike">
                <a:solidFill>
                  <a:srgbClr val="1F1F1F"/>
                </a:solidFill>
                <a:effectLst/>
                <a:latin typeface="Google Sans"/>
              </a:rPr>
              <a:t>Attention: Bước này là bước quan trọng nhất của transformer. Bước này cho phép mỗi token chú ý đến các token khác trong cùng một đặc trưng hoặc các đặc trưng khác. Trong bước attention, mỗi token sẽ tính toán một trọng số cho mỗi token khác. Trọng số này thể hiện mức độ quan trọng của token khác đối với token hiện tại.</a:t>
            </a:r>
          </a:p>
          <a:p>
            <a:pPr algn="l">
              <a:buFont typeface="+mj-lt"/>
              <a:buAutoNum type="arabicPeriod"/>
            </a:pPr>
            <a:r>
              <a:rPr lang="vi-VN" sz="2800" b="0" i="0" u="none" strike="noStrike">
                <a:solidFill>
                  <a:srgbClr val="1F1F1F"/>
                </a:solidFill>
                <a:effectLst/>
                <a:latin typeface="Google Sans"/>
              </a:rPr>
              <a:t>Feed-forward: Bước này là bước truyền thông tin từ các token đến đầu ra. Trong bước feed-forward, thông tin từ các token sẽ được truyền thông qua một mạng nơ-ron tích chập (CNN). CNN sẽ học các mối quan hệ phức tạp giữa các token.</a:t>
            </a:r>
          </a:p>
          <a:p>
            <a:endParaRPr lang="en-VN" sz="2800"/>
          </a:p>
          <a:p>
            <a:endParaRPr lang="vi-VN" sz="280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2545742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effectLst/>
                <a:latin typeface="Helvetica Neue" panose="02000503000000020004" pitchFamily="2" charset="0"/>
              </a:rPr>
              <a:t>Kết hợp quá trình huấn luyện và tinh chỉnh tham số với thư viện Optuna, em đã đánh giá thu được Biểu đồ lịch sử tối ưu hoá mô hình FT-Transformer của Optuna như sau. Giá trị nhìn chung đều giảm theo số lần thử nghiệm tham số, chứng tỏ Optuna đang thành công khi tìm kiếm các cấu hình siêu tham số tốt hơn. Lần thử nghiệm tốt nhất đạt được giá trị lỗi là 0.46. </a:t>
            </a:r>
          </a:p>
        </p:txBody>
      </p:sp>
      <p:sp>
        <p:nvSpPr>
          <p:cNvPr id="4" name="Slide Number Placeholder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2336643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800">
                <a:effectLst/>
                <a:latin typeface="Helvetica Neue" panose="02000503000000020004" pitchFamily="2" charset="0"/>
              </a:rPr>
              <a:t>Biểu đồ đã sắp xếp các siêu tham số theo thứ tự giảm dần tầm quan trọng. Các siêu tham số với độ quan trọng nhất là: n_blocks : 0.40, lr : 0.28 </a:t>
            </a:r>
          </a:p>
        </p:txBody>
      </p:sp>
      <p:sp>
        <p:nvSpPr>
          <p:cNvPr id="4" name="Slide Number Placeholder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4150993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800">
                <a:effectLst/>
                <a:latin typeface="Helvetica Neue" panose="02000503000000020004" pitchFamily="2" charset="0"/>
              </a:rPr>
              <a:t>Sau quá trình tinh chỉnh tham số, em khởi tạo mô hình FT-Transformer với các tham số được tinh chỉnh từ kết quả của quá trình tối ưu hóa trước đó, tiếp tục sử dụng hàm mất mát BCELoss cho bài toán phân loại nhị phân, và thực hiện tối ưu hóa mô hình sử dụng thuật toán AdamW với learning rate (lr) và hệ số giảm trọng lượng (weight_decay) được lấy từ kết quả tinh chỉnh. </a:t>
            </a:r>
          </a:p>
          <a:p>
            <a:endParaRPr lang="vi-VN" sz="2800">
              <a:effectLst/>
              <a:latin typeface="Helvetica Neue" panose="02000503000000020004" pitchFamily="2" charset="0"/>
            </a:endParaRPr>
          </a:p>
          <a:p>
            <a:r>
              <a:rPr lang="vi-VN" sz="2800">
                <a:effectLst/>
                <a:latin typeface="Helvetica Neue" panose="02000503000000020004" pitchFamily="2" charset="0"/>
              </a:rPr>
              <a:t>Kết quả biểu đồ đánh giá độ chính xác và độ mất mát như sau:</a:t>
            </a:r>
          </a:p>
          <a:p>
            <a:r>
              <a:rPr lang="vi-VN" sz="2800">
                <a:effectLst/>
                <a:latin typeface="Helvetica Neue" panose="02000503000000020004" pitchFamily="2" charset="0"/>
              </a:rPr>
              <a:t>- có thể thấy rằng sau khi huấn luyện mô hình với bộ siêu tham số được tinh chỉnh, độ chính xác của mô hình trên tập huấn luyện và tập xác thực đều có xu hướng tăng dần theo số epoch. Độ chính xác trên tập train đạt cực đại khoảng 0.95 sau khoảng 40 epoch, và độ chính xác trên tập xác thực đạt cực đại khoảng 0.8 sau 50 epoch. </a:t>
            </a:r>
          </a:p>
          <a:p>
            <a:r>
              <a:rPr lang="vi-VN" sz="2800">
                <a:effectLst/>
                <a:latin typeface="Helvetica Neue" panose="02000503000000020004" pitchFamily="2" charset="0"/>
              </a:rPr>
              <a:t>-  độ mất mát của mô hình trên tập huấn luyện và tập xác thực đều có xu hướng giảm dần. Độ mất mát trên tập huấn luyện đạt cực tiểu khoảng 0.05 sau 42 epoch, trong khi độ mất mát trên tập xác thực đạt mức cực tiểu khoảng 0.37 sau 23 epoch. </a:t>
            </a:r>
          </a:p>
        </p:txBody>
      </p:sp>
      <p:sp>
        <p:nvSpPr>
          <p:cNvPr id="4" name="Slide Number Placeholder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3965044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800">
                <a:effectLst/>
                <a:latin typeface="Helvetica Neue" panose="02000503000000020004" pitchFamily="2" charset="0"/>
              </a:rPr>
              <a:t>Nhìn chung, Classification Report của mô hình Feature Tokenizer Transformer sau khi tinh chỉnh là khá tốt. Độ chính xác macro là 0.5 và độ chính xác weighted là 0.69. Precision và recall của lớp 0 cũng khá cao, cho thấy mô hình có thể phân loại chính xác các mẫu thai nhi bình thường. Tuy nhiên, precision và recall của lớp 1 còn thấp, cho thấy mô hình có thể phân loại sai các mẫu thai nhi mang bệnh trisomy 21. </a:t>
            </a:r>
          </a:p>
        </p:txBody>
      </p:sp>
      <p:sp>
        <p:nvSpPr>
          <p:cNvPr id="4" name="Slide Number Placeholder 3"/>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2918479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vi-VN" sz="2400" b="0" i="0" u="none" strike="noStrike">
                <a:solidFill>
                  <a:srgbClr val="1F1F1F"/>
                </a:solidFill>
                <a:effectLst/>
              </a:rPr>
              <a:t>1. Kết quả nghiên cứu:</a:t>
            </a:r>
          </a:p>
          <a:p>
            <a:pPr lvl="1" algn="l">
              <a:buFont typeface="Courier New" panose="02070309020205020404" pitchFamily="49" charset="0"/>
              <a:buChar char="o"/>
            </a:pPr>
            <a:r>
              <a:rPr lang="vi-VN" b="0" i="0" u="none" strike="noStrike">
                <a:solidFill>
                  <a:srgbClr val="1F1F1F"/>
                </a:solidFill>
                <a:effectLst/>
              </a:rPr>
              <a:t>Thu thập được tập dữ liệu bản ghi y tế thai nhi đa dạng và đại diện từ Bệnh viện Phụ sản Trung ương (Việt Nam).</a:t>
            </a:r>
          </a:p>
          <a:p>
            <a:pPr lvl="1" algn="l">
              <a:buFont typeface="Courier New" panose="02070309020205020404" pitchFamily="49" charset="0"/>
              <a:buChar char="o"/>
            </a:pPr>
            <a:r>
              <a:rPr lang="vi-VN" b="0" i="0" u="none" strike="noStrike">
                <a:solidFill>
                  <a:srgbClr val="1F1F1F"/>
                </a:solidFill>
                <a:effectLst/>
              </a:rPr>
              <a:t>Giải quyết thành công các vấn đề khuyết dữ liệu và mất cân bằng lớp trong dữ liệu.</a:t>
            </a:r>
          </a:p>
          <a:p>
            <a:pPr lvl="1" algn="l">
              <a:buFont typeface="Courier New" panose="02070309020205020404" pitchFamily="49" charset="0"/>
              <a:buChar char="o"/>
            </a:pPr>
            <a:r>
              <a:rPr lang="vi-VN" b="0" i="0" u="none" strike="noStrike">
                <a:solidFill>
                  <a:srgbClr val="1F1F1F"/>
                </a:solidFill>
                <a:effectLst/>
              </a:rPr>
              <a:t>Xây dựng và đánh giá hiệu suất của ba mô hình học máy ban đầu: Logistic Regression, XGBoost và LightGBM.</a:t>
            </a:r>
          </a:p>
          <a:p>
            <a:pPr lvl="1" algn="l">
              <a:buFont typeface="Courier New" panose="02070309020205020404" pitchFamily="49" charset="0"/>
              <a:buChar char="o"/>
            </a:pPr>
            <a:r>
              <a:rPr lang="vi-VN" b="0" i="0" u="none" strike="noStrike">
                <a:solidFill>
                  <a:srgbClr val="1F1F1F"/>
                </a:solidFill>
                <a:effectLst/>
              </a:rPr>
              <a:t>Triển khai và đánh giá hiệu suất của mô hình Feature Tokenizer Transformer.</a:t>
            </a:r>
          </a:p>
          <a:p>
            <a:pPr lvl="1" algn="l">
              <a:buFont typeface="Courier New" panose="02070309020205020404" pitchFamily="49" charset="0"/>
              <a:buChar char="o"/>
            </a:pPr>
            <a:endParaRPr lang="vi-VN">
              <a:solidFill>
                <a:srgbClr val="1F1F1F"/>
              </a:solidFill>
            </a:endParaRPr>
          </a:p>
          <a:p>
            <a:pPr marL="0" indent="0" algn="l">
              <a:buNone/>
            </a:pPr>
            <a:r>
              <a:rPr lang="vi-VN" sz="2400" b="0" i="0" u="none" strike="noStrike">
                <a:solidFill>
                  <a:srgbClr val="1F1F1F"/>
                </a:solidFill>
                <a:effectLst/>
              </a:rPr>
              <a:t>2. Kiến thức và kỹ năng thu được:</a:t>
            </a:r>
          </a:p>
          <a:p>
            <a:pPr lvl="1" algn="l">
              <a:buFont typeface="Courier New" panose="02070309020205020404" pitchFamily="49" charset="0"/>
              <a:buChar char="o"/>
            </a:pPr>
            <a:r>
              <a:rPr lang="vi-VN" b="0" i="0" u="none" strike="noStrike">
                <a:solidFill>
                  <a:srgbClr val="1F1F1F"/>
                </a:solidFill>
                <a:effectLst/>
              </a:rPr>
              <a:t>Tổng kết lại kiến thức về học máy và lĩnh vực y tế.</a:t>
            </a:r>
          </a:p>
          <a:p>
            <a:pPr lvl="1" algn="l">
              <a:buFont typeface="Courier New" panose="02070309020205020404" pitchFamily="49" charset="0"/>
              <a:buChar char="o"/>
            </a:pPr>
            <a:r>
              <a:rPr lang="vi-VN" b="0" i="0" u="none" strike="noStrike">
                <a:solidFill>
                  <a:srgbClr val="1F1F1F"/>
                </a:solidFill>
                <a:effectLst/>
              </a:rPr>
              <a:t>Học hỏi thêm các kỹ năng thực tế như phân tích vấn đề, giao tiếp nghiên cứu và báo cáo trình bày khoa học.</a:t>
            </a:r>
          </a:p>
          <a:p>
            <a:pPr marL="742950" lvl="1" indent="-285750" algn="l">
              <a:buFont typeface="Arial" panose="020B0604020202020204" pitchFamily="34" charset="0"/>
              <a:buChar char="•"/>
            </a:pPr>
            <a:endParaRPr lang="vi-VN" b="0" i="0" u="none" strike="noStrike">
              <a:solidFill>
                <a:srgbClr val="1F1F1F"/>
              </a:solidFill>
              <a:effectLst/>
            </a:endParaRPr>
          </a:p>
          <a:p>
            <a:endParaRPr lang="en-VN" sz="2400"/>
          </a:p>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26</a:t>
            </a:fld>
            <a:endParaRPr lang="en-US"/>
          </a:p>
        </p:txBody>
      </p:sp>
    </p:spTree>
    <p:extLst>
      <p:ext uri="{BB962C8B-B14F-4D97-AF65-F5344CB8AC3E}">
        <p14:creationId xmlns:p14="http://schemas.microsoft.com/office/powerpoint/2010/main" val="2352143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effectLst/>
                <a:latin typeface="Helvetica Neue" panose="02000503000000020004" pitchFamily="2" charset="0"/>
              </a:rPr>
              <a:t>Trí tuệ nhân tạo (AI) đã và đang ngày càng chứng minh vai trò quan trọng trong việc cải thiện chất lượng cuộc sống và sức khỏe của con người. </a:t>
            </a:r>
          </a:p>
          <a:p>
            <a:r>
              <a:rPr lang="vi-VN">
                <a:effectLst/>
                <a:latin typeface="Helvetica Neue" panose="02000503000000020004" pitchFamily="2" charset="0"/>
              </a:rPr>
              <a:t>Với khả năng xử lý lượng lớn dữ liệu và học máy, AI đã mở ra những cánh cửa mới trong các lĩnh vực đa dạng, từ giáo dục, kinh doanh, đến chăm sóc sức khỏe.</a:t>
            </a:r>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811913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u="none" strike="noStrike">
                <a:solidFill>
                  <a:srgbClr val="374151"/>
                </a:solidFill>
                <a:effectLst/>
                <a:latin typeface="+mj-lt"/>
              </a:rPr>
              <a:t>1. Tối Ưu Hóa Mô Hình Feature Tokenizer Transformer:</a:t>
            </a:r>
          </a:p>
          <a:p>
            <a:pPr algn="l">
              <a:buFont typeface="Arial" panose="020B0604020202020204" pitchFamily="34" charset="0"/>
              <a:buChar char="•"/>
            </a:pPr>
            <a:r>
              <a:rPr lang="vi-VN" b="0" i="0" u="none" strike="noStrike">
                <a:solidFill>
                  <a:srgbClr val="374151"/>
                </a:solidFill>
                <a:effectLst/>
                <a:latin typeface="+mj-lt"/>
              </a:rPr>
              <a:t>Tiếp tục quá trình tinh chỉnh mô hình liên tục.</a:t>
            </a:r>
          </a:p>
          <a:p>
            <a:pPr algn="l">
              <a:buFont typeface="Arial" panose="020B0604020202020204" pitchFamily="34" charset="0"/>
              <a:buChar char="•"/>
            </a:pPr>
            <a:r>
              <a:rPr lang="vi-VN" b="0" i="0" u="none" strike="noStrike">
                <a:solidFill>
                  <a:srgbClr val="374151"/>
                </a:solidFill>
                <a:effectLst/>
                <a:latin typeface="+mj-lt"/>
              </a:rPr>
              <a:t>Nghiên cứu và áp dụng phương pháp mới trong lĩnh vực học máy.</a:t>
            </a:r>
          </a:p>
          <a:p>
            <a:pPr algn="l">
              <a:buFont typeface="Arial" panose="020B0604020202020204" pitchFamily="34" charset="0"/>
              <a:buChar char="•"/>
            </a:pPr>
            <a:r>
              <a:rPr lang="vi-VN" b="0" i="0" u="none" strike="noStrike">
                <a:solidFill>
                  <a:srgbClr val="374151"/>
                </a:solidFill>
                <a:effectLst/>
                <a:latin typeface="+mj-lt"/>
              </a:rPr>
              <a:t>Cải thiện độ chính xác và khả năng dự đoán cho lớp dữ liệu thiểu số.</a:t>
            </a:r>
          </a:p>
          <a:p>
            <a:pPr algn="l">
              <a:buFont typeface="Arial" panose="020B0604020202020204" pitchFamily="34" charset="0"/>
              <a:buChar char="•"/>
            </a:pPr>
            <a:r>
              <a:rPr lang="vi-VN" b="0" i="0" u="none" strike="noStrike">
                <a:solidFill>
                  <a:srgbClr val="374151"/>
                </a:solidFill>
                <a:effectLst/>
                <a:latin typeface="+mj-lt"/>
              </a:rPr>
              <a:t>Đảm bảo tính ổn định của mô hình.</a:t>
            </a:r>
          </a:p>
          <a:p>
            <a:pPr algn="l"/>
            <a:r>
              <a:rPr lang="vi-VN" b="0" i="0" u="none" strike="noStrike">
                <a:solidFill>
                  <a:srgbClr val="374151"/>
                </a:solidFill>
                <a:effectLst/>
                <a:latin typeface="+mj-lt"/>
              </a:rPr>
              <a:t>2. Xử Lý Dữ Liệu Khuyết:</a:t>
            </a:r>
          </a:p>
          <a:p>
            <a:pPr algn="l">
              <a:buFont typeface="Arial" panose="020B0604020202020204" pitchFamily="34" charset="0"/>
              <a:buChar char="•"/>
            </a:pPr>
            <a:r>
              <a:rPr lang="vi-VN" b="0" i="0" u="none" strike="noStrike">
                <a:solidFill>
                  <a:srgbClr val="374151"/>
                </a:solidFill>
                <a:effectLst/>
                <a:latin typeface="+mj-lt"/>
              </a:rPr>
              <a:t>Tìm kiếm và triển khai phương pháp mới để giảm thiểu ảnh hưởng của giá trị khuyết.</a:t>
            </a:r>
          </a:p>
          <a:p>
            <a:pPr algn="l">
              <a:buFont typeface="Arial" panose="020B0604020202020204" pitchFamily="34" charset="0"/>
              <a:buChar char="•"/>
            </a:pPr>
            <a:r>
              <a:rPr lang="vi-VN" b="0" i="0" u="none" strike="noStrike">
                <a:solidFill>
                  <a:srgbClr val="374151"/>
                </a:solidFill>
                <a:effectLst/>
                <a:latin typeface="+mj-lt"/>
              </a:rPr>
              <a:t>Đảm bảo mô hình được huấn luyện trên dữ liệu đầy đủ và chính xác.</a:t>
            </a:r>
          </a:p>
          <a:p>
            <a:pPr algn="l">
              <a:buFont typeface="Arial" panose="020B0604020202020204" pitchFamily="34" charset="0"/>
              <a:buChar char="•"/>
            </a:pPr>
            <a:r>
              <a:rPr lang="vi-VN" b="0" i="0" u="none" strike="noStrike">
                <a:solidFill>
                  <a:srgbClr val="374151"/>
                </a:solidFill>
                <a:effectLst/>
                <a:latin typeface="+mj-lt"/>
              </a:rPr>
              <a:t>Giảm thời gian và khó khăn khi xử lý dữ liệu khuyết.</a:t>
            </a:r>
          </a:p>
          <a:p>
            <a:pPr algn="l"/>
            <a:r>
              <a:rPr lang="vi-VN" b="0" i="0" u="none" strike="noStrike">
                <a:solidFill>
                  <a:srgbClr val="374151"/>
                </a:solidFill>
                <a:effectLst/>
                <a:latin typeface="+mj-lt"/>
              </a:rPr>
              <a:t>3. Triển Khai Mô Hình Học Sâu Phức Tạp:</a:t>
            </a:r>
          </a:p>
          <a:p>
            <a:pPr algn="l">
              <a:buFont typeface="Arial" panose="020B0604020202020204" pitchFamily="34" charset="0"/>
              <a:buChar char="•"/>
            </a:pPr>
            <a:r>
              <a:rPr lang="vi-VN" b="0" i="0" u="none" strike="noStrike">
                <a:solidFill>
                  <a:srgbClr val="374151"/>
                </a:solidFill>
                <a:effectLst/>
                <a:latin typeface="+mj-lt"/>
              </a:rPr>
              <a:t>Sử dụng mô hình kết hợp để tận dụng khả năng dự đoán của các mô hình khác nhau.</a:t>
            </a:r>
          </a:p>
          <a:p>
            <a:pPr algn="l">
              <a:buFont typeface="Arial" panose="020B0604020202020204" pitchFamily="34" charset="0"/>
              <a:buChar char="•"/>
            </a:pPr>
            <a:r>
              <a:rPr lang="vi-VN" b="0" i="0" u="none" strike="noStrike">
                <a:solidFill>
                  <a:srgbClr val="374151"/>
                </a:solidFill>
                <a:effectLst/>
                <a:latin typeface="+mj-lt"/>
              </a:rPr>
              <a:t>Cải thiện khả năng dự đoán và giảm nguy cơ overfitting.</a:t>
            </a:r>
          </a:p>
          <a:p>
            <a:pPr algn="l">
              <a:buFont typeface="Arial" panose="020B0604020202020204" pitchFamily="34" charset="0"/>
              <a:buChar char="•"/>
            </a:pPr>
            <a:r>
              <a:rPr lang="vi-VN" b="0" i="0" u="none" strike="noStrike">
                <a:solidFill>
                  <a:srgbClr val="374151"/>
                </a:solidFill>
                <a:effectLst/>
                <a:latin typeface="+mj-lt"/>
              </a:rPr>
              <a:t>Kết hợp linh hoạt giữa các mô hình để đạt được hiệu suất toàn diện và đáng tin cậy.</a:t>
            </a:r>
          </a:p>
          <a:p>
            <a:pPr algn="l"/>
            <a:r>
              <a:rPr lang="vi-VN" b="0" i="0" u="none" strike="noStrike">
                <a:solidFill>
                  <a:srgbClr val="374151"/>
                </a:solidFill>
                <a:effectLst/>
                <a:latin typeface="+mj-lt"/>
              </a:rPr>
              <a:t>4. Ứng Dụng Thực Tế:</a:t>
            </a:r>
          </a:p>
          <a:p>
            <a:pPr algn="l">
              <a:buFont typeface="Arial" panose="020B0604020202020204" pitchFamily="34" charset="0"/>
              <a:buChar char="•"/>
            </a:pPr>
            <a:r>
              <a:rPr lang="vi-VN" b="0" i="0" u="none" strike="noStrike">
                <a:solidFill>
                  <a:srgbClr val="374151"/>
                </a:solidFill>
                <a:effectLst/>
                <a:latin typeface="+mj-lt"/>
              </a:rPr>
              <a:t>Mục tiêu là ứng dụng mô hình và kết quả trong thực tế y học.</a:t>
            </a:r>
          </a:p>
          <a:p>
            <a:pPr algn="l">
              <a:buFont typeface="Arial" panose="020B0604020202020204" pitchFamily="34" charset="0"/>
              <a:buChar char="•"/>
            </a:pPr>
            <a:r>
              <a:rPr lang="vi-VN" b="0" i="0" u="none" strike="noStrike">
                <a:solidFill>
                  <a:srgbClr val="374151"/>
                </a:solidFill>
                <a:effectLst/>
                <a:latin typeface="+mj-lt"/>
              </a:rPr>
              <a:t>Đưa ra thông tin hữu ích và hỗ trợ trong quá trình chẩn đoán bệnh di truyền của thai nhi.</a:t>
            </a:r>
          </a:p>
          <a:p>
            <a:pPr algn="l">
              <a:buFont typeface="Arial" panose="020B0604020202020204" pitchFamily="34" charset="0"/>
              <a:buChar char="•"/>
            </a:pPr>
            <a:r>
              <a:rPr lang="vi-VN" b="0" i="0" u="none" strike="noStrike">
                <a:solidFill>
                  <a:srgbClr val="374151"/>
                </a:solidFill>
                <a:effectLst/>
                <a:latin typeface="+mj-lt"/>
              </a:rPr>
              <a:t>Đóng góp vào sự phát triển của lĩnh vực di truyền học và y học.</a:t>
            </a:r>
          </a:p>
          <a:p>
            <a:endParaRPr lang="en-VN" b="0">
              <a:latin typeface="+mj-lt"/>
            </a:endParaRPr>
          </a:p>
        </p:txBody>
      </p:sp>
      <p:sp>
        <p:nvSpPr>
          <p:cNvPr id="4" name="Slide Number Placeholder 3"/>
          <p:cNvSpPr>
            <a:spLocks noGrp="1"/>
          </p:cNvSpPr>
          <p:nvPr>
            <p:ph type="sldNum" sz="quarter" idx="5"/>
          </p:nvPr>
        </p:nvSpPr>
        <p:spPr/>
        <p:txBody>
          <a:bodyPr/>
          <a:lstStyle/>
          <a:p>
            <a:fld id="{AB2FC7A4-3D1B-482D-8C9D-7642A2CE3076}" type="slidenum">
              <a:rPr lang="en-US" smtClean="0"/>
              <a:t>27</a:t>
            </a:fld>
            <a:endParaRPr lang="en-US"/>
          </a:p>
        </p:txBody>
      </p:sp>
    </p:spTree>
    <p:extLst>
      <p:ext uri="{BB962C8B-B14F-4D97-AF65-F5344CB8AC3E}">
        <p14:creationId xmlns:p14="http://schemas.microsoft.com/office/powerpoint/2010/main" val="4193360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effectLst/>
                <a:latin typeface="Helvetica Neue" panose="02000503000000020004" pitchFamily="2" charset="0"/>
              </a:rPr>
              <a:t>Hiện nay trong lĩnh vực di truyền học, Trisomy là hiện tượng bộ gen có ba nhiễm sắc thể, thay vì ở trạng thái người bình thường là một cặp nhiễm sắc thể.</a:t>
            </a:r>
          </a:p>
          <a:p>
            <a:r>
              <a:rPr lang="vi-VN">
                <a:effectLst/>
                <a:latin typeface="Helvetica Neue" panose="02000503000000020004" pitchFamily="2" charset="0"/>
              </a:rPr>
              <a:t>Trong đó Hội chứng Down, tức bệnh Trisomy 21, là bất thường NST thường gặp nhất ở người.</a:t>
            </a:r>
          </a:p>
          <a:p>
            <a:r>
              <a:rPr lang="vi-VN">
                <a:effectLst/>
                <a:latin typeface="Helvetica Neue" panose="02000503000000020004" pitchFamily="2" charset="0"/>
              </a:rPr>
              <a:t>Do đó em đã quyết định lựa chọn đề tài “Dự đoán bệnh di truyền của thai nhi dựa trên dữ liệu bản ghi y tế”  làm đề tài đồ án tốt nghiệp cử nhân của mình</a:t>
            </a:r>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2553285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effectLst/>
                <a:latin typeface="Helvetica Neue" panose="02000503000000020004" pitchFamily="2" charset="0"/>
              </a:rPr>
              <a:t>Đồ án của em tập trung vào lĩnh vực Medtech với hai mục tiêu chính: thu thập bộ dữ liệu chuẩn và phát triển một mô hình triển khai có khả năng chẩn đoán được bệnh Trisomy21.</a:t>
            </a:r>
          </a:p>
          <a:p>
            <a:r>
              <a:rPr lang="vi-VN">
                <a:effectLst/>
                <a:latin typeface="Helvetica Neue" panose="02000503000000020004" pitchFamily="2" charset="0"/>
              </a:rPr>
              <a:t>Em hi vọng là đồ án có thể giải quyết vấn đề thực tiễn trong lĩnh vực chăm sóc y tế, đặc biệt là cung cấp giải pháp cho cộng đồng di truyền học, đồng thời tạo ra ảnh hưởng tích cực trong ngành y tế.</a:t>
            </a:r>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3119415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Để mô tả tổng quan giải pháp của bài toán khi thực hiện đồ án, em đã xây dựng luồng hoạt động được mô tả như trên đây</a:t>
            </a:r>
          </a:p>
          <a:p>
            <a:endParaRPr lang="vi-VN"/>
          </a:p>
          <a:p>
            <a:r>
              <a:rPr lang="vi-VN"/>
              <a:t>Cụ thể, em đã triển khai quá trình thực hiện theo các giai đoạn như sau:</a:t>
            </a:r>
          </a:p>
          <a:p>
            <a:r>
              <a:rPr lang="vi-VN"/>
              <a:t>- Thu thập và phân tích dữ liệu.</a:t>
            </a:r>
          </a:p>
          <a:p>
            <a:r>
              <a:rPr lang="vi-VN"/>
              <a:t>- Tiền xử lý dữ liệu.</a:t>
            </a:r>
          </a:p>
          <a:p>
            <a:r>
              <a:rPr lang="vi-VN"/>
              <a:t>- Xây dựng và huấn luyện mô hình.</a:t>
            </a:r>
          </a:p>
          <a:p>
            <a:r>
              <a:rPr lang="vi-VN"/>
              <a:t>- Đánh giá hiệu suất của mô hình.</a:t>
            </a:r>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3491710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Dựa vào bộ dữ liệu được cung cấp từ Bệnh viện Phụ sản Trung ương (Việt Nam), em </a:t>
            </a:r>
            <a:r>
              <a:rPr lang="en-VN"/>
              <a:t>đã thực hiện gán </a:t>
            </a:r>
            <a:r>
              <a:rPr lang="vi-VN"/>
              <a:t>nhãn của các mẫu dữ liệu dựa trên 3 thuộc tính xét nghiệm:</a:t>
            </a:r>
          </a:p>
          <a:p>
            <a:r>
              <a:rPr lang="vi-VN"/>
              <a:t>- pcr_trisomy21: xét nghiệm nước ối hoặc máu với </a:t>
            </a:r>
            <a:r>
              <a:rPr lang="en-GB" b="0" i="0" u="none" strike="noStrike">
                <a:solidFill>
                  <a:srgbClr val="1F1F1F"/>
                </a:solidFill>
                <a:effectLst/>
                <a:latin typeface="Google Sans"/>
              </a:rPr>
              <a:t>phản ứng chuỗi polymerase </a:t>
            </a:r>
            <a:endParaRPr lang="vi-VN"/>
          </a:p>
          <a:p>
            <a:r>
              <a:rPr lang="vi-VN"/>
              <a:t>- bobs_trisomy21: xét nghiệm </a:t>
            </a:r>
            <a:r>
              <a:rPr lang="vi-VN" b="0" i="0" u="none" strike="noStrike">
                <a:solidFill>
                  <a:srgbClr val="1F1F1F"/>
                </a:solidFill>
                <a:effectLst/>
                <a:latin typeface="Google Sans"/>
              </a:rPr>
              <a:t>sàng lọc trước sinh không xâm lấn trên máu của mẹ</a:t>
            </a:r>
            <a:endParaRPr lang="vi-VN"/>
          </a:p>
          <a:p>
            <a:r>
              <a:rPr lang="vi-VN"/>
              <a:t>- karyotype_trisomy21: xét nghiệm tế bào nhau thai hoặc nước ối để p</a:t>
            </a:r>
            <a:r>
              <a:rPr lang="en-GB" b="0" i="0" u="none" strike="noStrike">
                <a:solidFill>
                  <a:srgbClr val="1F1F1F"/>
                </a:solidFill>
                <a:effectLst/>
                <a:latin typeface="Google Sans"/>
              </a:rPr>
              <a:t>hân tích nhiễm sắc thể</a:t>
            </a:r>
            <a:endParaRPr lang="vi-VN"/>
          </a:p>
          <a:p>
            <a:r>
              <a:rPr lang="vi-VN"/>
              <a:t>Sau khi lọc lựa chọn và tính toán các thuộc tính đồng thời gán nhãn bệnh em đã thu được tập dữ liệu gồm 6696 mẫu, trong đó bao gồm 5714 mẫu bình thường không mang bệnh (chiếm tỉ lệ 85.33%) và 982 mẫu bị bệnh (chiếm tỉ lệ 14.67%).</a:t>
            </a:r>
          </a:p>
          <a:p>
            <a:r>
              <a:rPr lang="vi-VN"/>
              <a:t>Điều này có thể thấy rằng bộ dữ liệu có sự mất cân bằng nghiêm trọng giữa hai lớp: thai nhi bình thường và thai nhi mang bệnh trisomy 21.</a:t>
            </a:r>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1896654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effectLst/>
                <a:latin typeface="Helvetica Neue" panose="02000503000000020004" pitchFamily="2" charset="0"/>
              </a:rPr>
              <a:t>Dữ liệu bị khuyết là hiện tượng phổ biến xuất hiện trong dữ liệu thực tế. Tại thời điểm phân tích về bộ dữ liệu, em đã thống kê tình trạng khuyết dữ liệu trong từng thuộc tính với kết quả thu được như sau. Qua đó em nhận thấy hầu như các thuộc tính dữ liệu đều thiếu lớn quá 30%; việc loại bỏ chúng đi không phải là sự lựa chọn hợp lý, và cũng không thể tìm được kết quả thực tế để điền bổ sung vào đó. Từ đó phân tích, em đã lựa chọn thuật toán K-Nearest Neighbors Imputation dự đoán giá trị bị khuyết.</a:t>
            </a:r>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359940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a:effectLst/>
                <a:latin typeface="VnNimbusRomanNo9L"/>
              </a:rPr>
              <a:t>Quá trình xử lý em sẽ gọi mô hình KNNImputer từ thư viện scikit-learn sử dụng thuật toán KNN và xem xét 25 láng giềng gần nhất để quyết định giá trị thích hợp cần điền bổ sung.</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a:effectLst/>
                <a:latin typeface="VnNimbusRomanNo9L"/>
              </a:rPr>
              <a:t>Tập huấn luyện và tập kiểm thử đều không có bản ghi bị khuyết dữ liệu sau khi được xử lý bằng KNNImputation.</a:t>
            </a:r>
            <a:endParaRPr lang="vi-VN"/>
          </a:p>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2300149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a:effectLst/>
                <a:latin typeface="VnNimbusRomanNo9L"/>
              </a:rPr>
              <a:t>Để tối ưu cải thiện hiệu suất mô hình sau này, em đã tiếp tục quá trình tiền xử lý bằng kỹ thuật trích chọn thuộc tính (Feature Selection) bằng phương pháp SelectKBest từ thư viện scikit-learn. </a:t>
            </a:r>
            <a:endParaRPr lang="vi-VN"/>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a:effectLst/>
                <a:latin typeface="VnNimbusRomanNo9L"/>
              </a:rPr>
              <a:t>Em đã sử dụng hàm điểm f_classif để tính toán giá trị F- score và p-value cho mỗi thuộc tính. F-score đo lường sự tách biệt giữa các thuộc tính, và sau đó p-value sẽ kiểm định xem sự tách biệt này có ý nghĩa thống kê hay không.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a:effectLst/>
                <a:latin typeface="VnNimbusRomanNo9L"/>
              </a:rPr>
              <a:t>Và nhận được kết quả sau khi sử dụng SelectKBest, số lượng thuộc tính dữ liệu giảm từ 18 xuống 12. </a:t>
            </a:r>
            <a:endParaRPr lang="vi-VN"/>
          </a:p>
          <a:p>
            <a:pPr marL="0" marR="0" lvl="0" indent="0" algn="l" defTabSz="914400" rtl="0" eaLnBrk="1" fontAlgn="auto" latinLnBrk="0" hangingPunct="1">
              <a:lnSpc>
                <a:spcPct val="100000"/>
              </a:lnSpc>
              <a:spcBef>
                <a:spcPts val="0"/>
              </a:spcBef>
              <a:spcAft>
                <a:spcPts val="0"/>
              </a:spcAft>
              <a:buClrTx/>
              <a:buSzTx/>
              <a:buFontTx/>
              <a:buNone/>
              <a:tabLst/>
              <a:defRPr/>
            </a:pPr>
            <a:endParaRPr lang="vi-VN"/>
          </a:p>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27159994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628650" y="6486007"/>
            <a:ext cx="2057400" cy="365125"/>
          </a:xfrm>
          <a:prstGeom prst="rect">
            <a:avLst/>
          </a:prstGeom>
        </p:spPr>
        <p:txBody>
          <a:bodyPr/>
          <a:lstStyle>
            <a:lvl1pPr>
              <a:defRPr sz="9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2/1/24</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3028950" y="6486007"/>
            <a:ext cx="3086100" cy="365125"/>
          </a:xfrm>
          <a:prstGeom prst="rect">
            <a:avLst/>
          </a:prstGeom>
        </p:spPr>
        <p:txBody>
          <a:bodyPr/>
          <a:lstStyle>
            <a:lvl1pPr algn="ct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6867383" y="6492876"/>
            <a:ext cx="2057400" cy="365125"/>
          </a:xfrm>
          <a:prstGeom prst="rect">
            <a:avLst/>
          </a:prstGeom>
        </p:spPr>
        <p:txBody>
          <a:bodyPr/>
          <a:lstStyle>
            <a:lvl1pPr algn="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3418779" y="1248325"/>
            <a:ext cx="554355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3418779" y="404265"/>
            <a:ext cx="5543550" cy="436098"/>
          </a:xfrm>
          <a:prstGeom prst="rect">
            <a:avLst/>
          </a:prstGeom>
        </p:spPr>
        <p:txBody>
          <a:bodyPr/>
          <a:lstStyle>
            <a:lvl1pPr>
              <a:defRPr sz="21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761680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89FBFE6-E7AD-40DE-88B8-794C73F956C5}"/>
              </a:ext>
            </a:extLst>
          </p:cNvPr>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 ……………………………………</a:t>
            </a:r>
          </a:p>
        </p:txBody>
      </p:sp>
      <p:sp>
        <p:nvSpPr>
          <p:cNvPr id="12" name="Text Placeholder 7">
            <a:extLst>
              <a:ext uri="{FF2B5EF4-FFF2-40B4-BE49-F238E27FC236}">
                <a16:creationId xmlns:a16="http://schemas.microsoft.com/office/drawing/2014/main" id="{1C2ED7A5-CBB5-4B5C-BD2A-3596087A71FA}"/>
              </a:ext>
            </a:extLst>
          </p:cNvPr>
          <p:cNvSpPr>
            <a:spLocks noGrp="1"/>
          </p:cNvSpPr>
          <p:nvPr>
            <p:ph type="body" sz="quarter" idx="13"/>
          </p:nvPr>
        </p:nvSpPr>
        <p:spPr>
          <a:xfrm>
            <a:off x="3524251" y="1011238"/>
            <a:ext cx="5384672"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E21F2271-B488-4DC9-A50E-592D82F22CE9}"/>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2/1/24</a:t>
            </a:fld>
            <a:endParaRPr lang="en-US"/>
          </a:p>
        </p:txBody>
      </p:sp>
      <p:sp>
        <p:nvSpPr>
          <p:cNvPr id="14" name="Footer Placeholder 4">
            <a:extLst>
              <a:ext uri="{FF2B5EF4-FFF2-40B4-BE49-F238E27FC236}">
                <a16:creationId xmlns:a16="http://schemas.microsoft.com/office/drawing/2014/main" id="{706E966D-F219-41DE-82BF-3F3121B7DCCC}"/>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AF61A491-C108-489A-B2EA-9FC27DAD4D2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313388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83" r:id="rId4"/>
    <p:sldLayoutId id="2147483676" r:id="rId5"/>
    <p:sldLayoutId id="2147483679" r:id="rId6"/>
    <p:sldLayoutId id="2147483680" r:id="rId7"/>
    <p:sldLayoutId id="2147483681" r:id="rId8"/>
    <p:sldLayoutId id="2147483682" r:id="rId9"/>
    <p:sldLayoutId id="2147483684"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A5562-A97E-EDB4-8EBD-0267DFCBF336}"/>
            </a:ext>
          </a:extLst>
        </p:cNvPr>
        <p:cNvGrpSpPr/>
        <p:nvPr/>
      </p:nvGrpSpPr>
      <p:grpSpPr>
        <a:xfrm>
          <a:off x="0" y="0"/>
          <a:ext cx="0" cy="0"/>
          <a:chOff x="0" y="0"/>
          <a:chExt cx="0" cy="0"/>
        </a:xfrm>
      </p:grpSpPr>
      <p:pic>
        <p:nvPicPr>
          <p:cNvPr id="10" name="Picture 3">
            <a:extLst>
              <a:ext uri="{FF2B5EF4-FFF2-40B4-BE49-F238E27FC236}">
                <a16:creationId xmlns:a16="http://schemas.microsoft.com/office/drawing/2014/main" id="{8A47085C-5329-0345-F36C-149AF3D76D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BCAA7AF2-88CA-DCBD-A81C-4E3B116B82C7}"/>
              </a:ext>
            </a:extLst>
          </p:cNvPr>
          <p:cNvSpPr txBox="1">
            <a:spLocks/>
          </p:cNvSpPr>
          <p:nvPr/>
        </p:nvSpPr>
        <p:spPr>
          <a:xfrm>
            <a:off x="413012" y="2421636"/>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a:t>3. Phân tích và </a:t>
            </a:r>
          </a:p>
          <a:p>
            <a:r>
              <a:rPr lang="en-US" dirty="0"/>
              <a:t>tiền xử lý dữ liệu</a:t>
            </a:r>
          </a:p>
        </p:txBody>
      </p:sp>
    </p:spTree>
    <p:extLst>
      <p:ext uri="{BB962C8B-B14F-4D97-AF65-F5344CB8AC3E}">
        <p14:creationId xmlns:p14="http://schemas.microsoft.com/office/powerpoint/2010/main" val="1454342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B83746-B472-F610-EB2E-42043D29F5A1}"/>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59BDD15E-9100-A5BB-4E3D-45F594A22C30}"/>
              </a:ext>
            </a:extLst>
          </p:cNvPr>
          <p:cNvSpPr>
            <a:spLocks noGrp="1"/>
          </p:cNvSpPr>
          <p:nvPr>
            <p:ph type="title"/>
          </p:nvPr>
        </p:nvSpPr>
        <p:spPr/>
        <p:txBody>
          <a:bodyPr/>
          <a:lstStyle/>
          <a:p>
            <a:r>
              <a:rPr lang="en-VN"/>
              <a:t>3.1. Bộ dữ liệu – Nhãn dữ liệu</a:t>
            </a:r>
          </a:p>
        </p:txBody>
      </p:sp>
      <p:pic>
        <p:nvPicPr>
          <p:cNvPr id="6" name="Content Placeholder 5" descr="A blue and orange pie chart&#10;&#10;Description automatically generated">
            <a:extLst>
              <a:ext uri="{FF2B5EF4-FFF2-40B4-BE49-F238E27FC236}">
                <a16:creationId xmlns:a16="http://schemas.microsoft.com/office/drawing/2014/main" id="{EBE4E205-D6E2-2BFB-2345-C3BF7A84A140}"/>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5369485" y="1327311"/>
            <a:ext cx="3774515" cy="4008796"/>
          </a:xfrm>
        </p:spPr>
      </p:pic>
      <p:sp>
        <p:nvSpPr>
          <p:cNvPr id="9" name="TextBox 8">
            <a:extLst>
              <a:ext uri="{FF2B5EF4-FFF2-40B4-BE49-F238E27FC236}">
                <a16:creationId xmlns:a16="http://schemas.microsoft.com/office/drawing/2014/main" id="{6C4F5309-07F1-44D6-5BC9-98ED3A114BBA}"/>
              </a:ext>
            </a:extLst>
          </p:cNvPr>
          <p:cNvSpPr txBox="1"/>
          <p:nvPr/>
        </p:nvSpPr>
        <p:spPr>
          <a:xfrm>
            <a:off x="1005959" y="5459461"/>
            <a:ext cx="7132081" cy="369332"/>
          </a:xfrm>
          <a:prstGeom prst="rect">
            <a:avLst/>
          </a:prstGeom>
          <a:noFill/>
        </p:spPr>
        <p:txBody>
          <a:bodyPr wrap="none" rtlCol="0">
            <a:spAutoFit/>
          </a:bodyPr>
          <a:lstStyle/>
          <a:p>
            <a:r>
              <a:rPr lang="vi-VN"/>
              <a:t>Thống kê và phân bố về số lượng mẫu và nhãn dữ liệu Trismomy 21</a:t>
            </a:r>
            <a:endParaRPr lang="en-VN"/>
          </a:p>
        </p:txBody>
      </p:sp>
      <p:graphicFrame>
        <p:nvGraphicFramePr>
          <p:cNvPr id="4" name="Table 3">
            <a:extLst>
              <a:ext uri="{FF2B5EF4-FFF2-40B4-BE49-F238E27FC236}">
                <a16:creationId xmlns:a16="http://schemas.microsoft.com/office/drawing/2014/main" id="{BA338EAC-6230-26D5-4D6A-E8179ABCAF7C}"/>
              </a:ext>
            </a:extLst>
          </p:cNvPr>
          <p:cNvGraphicFramePr>
            <a:graphicFrameLocks noGrp="1"/>
          </p:cNvGraphicFramePr>
          <p:nvPr>
            <p:extLst>
              <p:ext uri="{D42A27DB-BD31-4B8C-83A1-F6EECF244321}">
                <p14:modId xmlns:p14="http://schemas.microsoft.com/office/powerpoint/2010/main" val="3610928430"/>
              </p:ext>
            </p:extLst>
          </p:nvPr>
        </p:nvGraphicFramePr>
        <p:xfrm>
          <a:off x="235077" y="1574800"/>
          <a:ext cx="5134408" cy="1112520"/>
        </p:xfrm>
        <a:graphic>
          <a:graphicData uri="http://schemas.openxmlformats.org/drawingml/2006/table">
            <a:tbl>
              <a:tblPr firstRow="1" bandRow="1">
                <a:tableStyleId>{5C22544A-7EE6-4342-B048-85BDC9FD1C3A}</a:tableStyleId>
              </a:tblPr>
              <a:tblGrid>
                <a:gridCol w="2549388">
                  <a:extLst>
                    <a:ext uri="{9D8B030D-6E8A-4147-A177-3AD203B41FA5}">
                      <a16:colId xmlns:a16="http://schemas.microsoft.com/office/drawing/2014/main" val="2437620708"/>
                    </a:ext>
                  </a:extLst>
                </a:gridCol>
                <a:gridCol w="2585020">
                  <a:extLst>
                    <a:ext uri="{9D8B030D-6E8A-4147-A177-3AD203B41FA5}">
                      <a16:colId xmlns:a16="http://schemas.microsoft.com/office/drawing/2014/main" val="1071364781"/>
                    </a:ext>
                  </a:extLst>
                </a:gridCol>
              </a:tblGrid>
              <a:tr h="370840">
                <a:tc rowSpan="3">
                  <a:txBody>
                    <a:bodyPr/>
                    <a:lstStyle/>
                    <a:p>
                      <a:pPr algn="ctr">
                        <a:lnSpc>
                          <a:spcPct val="300000"/>
                        </a:lnSpc>
                      </a:pPr>
                      <a:r>
                        <a:rPr lang="en-VN" sz="1600" b="0">
                          <a:solidFill>
                            <a:schemeClr val="tx1"/>
                          </a:solidFill>
                          <a:latin typeface="Lato" panose="020F0502020204030203" pitchFamily="34" charset="0"/>
                          <a:ea typeface="Lato" panose="020F0502020204030203" pitchFamily="34" charset="0"/>
                          <a:cs typeface="Lato" panose="020F0502020204030203" pitchFamily="34" charset="0"/>
                        </a:rPr>
                        <a:t>Thuộc tính xét nghiệm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600" b="0">
                          <a:solidFill>
                            <a:schemeClr val="tx1"/>
                          </a:solidFill>
                        </a:rPr>
                        <a:t>pcr_trisomy21</a:t>
                      </a:r>
                      <a:endParaRPr lang="en-VN" sz="1600"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50606618"/>
                  </a:ext>
                </a:extLst>
              </a:tr>
              <a:tr h="370840">
                <a:tc vMerge="1">
                  <a:txBody>
                    <a:bodyPr/>
                    <a:lstStyle/>
                    <a:p>
                      <a:endParaRPr lang="en-VN"/>
                    </a:p>
                  </a:txBody>
                  <a:tcPr/>
                </a:tc>
                <a:tc>
                  <a:txBody>
                    <a:bodyPr/>
                    <a:lstStyle/>
                    <a:p>
                      <a:r>
                        <a:rPr lang="vi-VN" sz="1600" b="0">
                          <a:solidFill>
                            <a:schemeClr val="tx1"/>
                          </a:solidFill>
                          <a:latin typeface="Lato" panose="020F0502020204030203" pitchFamily="34" charset="0"/>
                          <a:ea typeface="Lato" panose="020F0502020204030203" pitchFamily="34" charset="0"/>
                          <a:cs typeface="Lato" panose="020F0502020204030203" pitchFamily="34" charset="0"/>
                        </a:rPr>
                        <a:t>bobs_trisomy21 </a:t>
                      </a:r>
                      <a:endParaRPr lang="en-VN" sz="1600" b="0">
                        <a:solidFill>
                          <a:schemeClr val="tx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19693501"/>
                  </a:ext>
                </a:extLst>
              </a:tr>
              <a:tr h="370840">
                <a:tc vMerge="1">
                  <a:txBody>
                    <a:bodyPr/>
                    <a:lstStyle/>
                    <a:p>
                      <a:endParaRPr lang="en-VN"/>
                    </a:p>
                  </a:txBody>
                  <a:tcPr/>
                </a:tc>
                <a:tc>
                  <a:txBody>
                    <a:bodyPr/>
                    <a:lstStyle/>
                    <a:p>
                      <a:r>
                        <a:rPr lang="vi-VN" sz="1600" b="0">
                          <a:solidFill>
                            <a:schemeClr val="tx1"/>
                          </a:solidFill>
                          <a:latin typeface="Lato" panose="020F0502020204030203" pitchFamily="34" charset="0"/>
                          <a:ea typeface="Lato" panose="020F0502020204030203" pitchFamily="34" charset="0"/>
                          <a:cs typeface="Lato" panose="020F0502020204030203" pitchFamily="34" charset="0"/>
                        </a:rPr>
                        <a:t>karyotype_trisomy21</a:t>
                      </a:r>
                      <a:endParaRPr lang="en-VN" sz="1600" b="0">
                        <a:solidFill>
                          <a:schemeClr val="tx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17936049"/>
                  </a:ext>
                </a:extLst>
              </a:tr>
            </a:tbl>
          </a:graphicData>
        </a:graphic>
      </p:graphicFrame>
      <p:graphicFrame>
        <p:nvGraphicFramePr>
          <p:cNvPr id="5" name="Table 4">
            <a:extLst>
              <a:ext uri="{FF2B5EF4-FFF2-40B4-BE49-F238E27FC236}">
                <a16:creationId xmlns:a16="http://schemas.microsoft.com/office/drawing/2014/main" id="{E27C56C6-FA8A-7388-7030-D9619672FBED}"/>
              </a:ext>
            </a:extLst>
          </p:cNvPr>
          <p:cNvGraphicFramePr>
            <a:graphicFrameLocks noGrp="1"/>
          </p:cNvGraphicFramePr>
          <p:nvPr>
            <p:extLst>
              <p:ext uri="{D42A27DB-BD31-4B8C-83A1-F6EECF244321}">
                <p14:modId xmlns:p14="http://schemas.microsoft.com/office/powerpoint/2010/main" val="396184158"/>
              </p:ext>
            </p:extLst>
          </p:nvPr>
        </p:nvGraphicFramePr>
        <p:xfrm>
          <a:off x="235077" y="3086078"/>
          <a:ext cx="5134408" cy="1733778"/>
        </p:xfrm>
        <a:graphic>
          <a:graphicData uri="http://schemas.openxmlformats.org/drawingml/2006/table">
            <a:tbl>
              <a:tblPr firstRow="1" bandRow="1">
                <a:tableStyleId>{5C22544A-7EE6-4342-B048-85BDC9FD1C3A}</a:tableStyleId>
              </a:tblPr>
              <a:tblGrid>
                <a:gridCol w="2567204">
                  <a:extLst>
                    <a:ext uri="{9D8B030D-6E8A-4147-A177-3AD203B41FA5}">
                      <a16:colId xmlns:a16="http://schemas.microsoft.com/office/drawing/2014/main" val="2205335271"/>
                    </a:ext>
                  </a:extLst>
                </a:gridCol>
                <a:gridCol w="2567204">
                  <a:extLst>
                    <a:ext uri="{9D8B030D-6E8A-4147-A177-3AD203B41FA5}">
                      <a16:colId xmlns:a16="http://schemas.microsoft.com/office/drawing/2014/main" val="3693261340"/>
                    </a:ext>
                  </a:extLst>
                </a:gridCol>
              </a:tblGrid>
              <a:tr h="585063">
                <a:tc>
                  <a:txBody>
                    <a:bodyPr/>
                    <a:lstStyle/>
                    <a:p>
                      <a:endParaRPr lang="en-VN" sz="1600" b="0">
                        <a:solidFill>
                          <a:schemeClr val="tx1"/>
                        </a:solidFill>
                        <a:latin typeface="Lato" panose="020F0502020204030203" pitchFamily="34" charset="0"/>
                        <a:ea typeface="Lato" panose="020F0502020204030203" pitchFamily="34" charset="0"/>
                        <a:cs typeface="Lato" panose="020F050202020403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VN" sz="1600" b="0">
                          <a:solidFill>
                            <a:schemeClr val="tx1"/>
                          </a:solidFill>
                          <a:latin typeface="Lato" panose="020F0502020204030203" pitchFamily="34" charset="0"/>
                          <a:ea typeface="Lato" panose="020F0502020204030203" pitchFamily="34" charset="0"/>
                          <a:cs typeface="Lato" panose="020F0502020204030203" pitchFamily="34" charset="0"/>
                        </a:rPr>
                        <a:t>Trisomy 21</a:t>
                      </a:r>
                    </a:p>
                    <a:p>
                      <a:pPr algn="ctr"/>
                      <a:r>
                        <a:rPr lang="en-VN" sz="1600" b="0">
                          <a:solidFill>
                            <a:schemeClr val="tx1"/>
                          </a:solidFill>
                          <a:latin typeface="Lato" panose="020F0502020204030203" pitchFamily="34" charset="0"/>
                          <a:ea typeface="Lato" panose="020F0502020204030203" pitchFamily="34" charset="0"/>
                          <a:cs typeface="Lato" panose="020F0502020204030203" pitchFamily="34" charset="0"/>
                        </a:rPr>
                        <a:t>Hội chứng down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0920319"/>
                  </a:ext>
                </a:extLst>
              </a:tr>
              <a:tr h="382905">
                <a:tc>
                  <a:txBody>
                    <a:bodyPr/>
                    <a:lstStyle/>
                    <a:p>
                      <a:r>
                        <a:rPr lang="en-VN" sz="1600" b="0">
                          <a:solidFill>
                            <a:schemeClr val="tx1"/>
                          </a:solidFill>
                          <a:latin typeface="Lato" panose="020F0502020204030203" pitchFamily="34" charset="0"/>
                          <a:ea typeface="Lato" panose="020F0502020204030203" pitchFamily="34" charset="0"/>
                          <a:cs typeface="Lato" panose="020F0502020204030203" pitchFamily="34" charset="0"/>
                        </a:rPr>
                        <a:t>Số lượng mẫu bình thường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VN" sz="1600" b="0">
                          <a:solidFill>
                            <a:schemeClr val="tx1"/>
                          </a:solidFill>
                          <a:latin typeface="Lato" panose="020F0502020204030203" pitchFamily="34" charset="0"/>
                          <a:ea typeface="Lato" panose="020F0502020204030203" pitchFamily="34" charset="0"/>
                          <a:cs typeface="Lato" panose="020F0502020204030203" pitchFamily="34" charset="0"/>
                        </a:rPr>
                        <a:t>5714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81160552"/>
                  </a:ext>
                </a:extLst>
              </a:tr>
              <a:tr h="382905">
                <a:tc>
                  <a:txBody>
                    <a:bodyPr/>
                    <a:lstStyle/>
                    <a:p>
                      <a:r>
                        <a:rPr lang="en-VN" sz="1600" b="0">
                          <a:solidFill>
                            <a:schemeClr val="tx1"/>
                          </a:solidFill>
                          <a:latin typeface="Lato" panose="020F0502020204030203" pitchFamily="34" charset="0"/>
                          <a:ea typeface="Lato" panose="020F0502020204030203" pitchFamily="34" charset="0"/>
                          <a:cs typeface="Lato" panose="020F0502020204030203" pitchFamily="34" charset="0"/>
                        </a:rPr>
                        <a:t>Số lượng mẫu bị bệnh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VN" sz="1600" b="0">
                          <a:solidFill>
                            <a:schemeClr val="tx1"/>
                          </a:solidFill>
                          <a:latin typeface="Lato" panose="020F0502020204030203" pitchFamily="34" charset="0"/>
                          <a:ea typeface="Lato" panose="020F0502020204030203" pitchFamily="34" charset="0"/>
                          <a:cs typeface="Lato" panose="020F0502020204030203" pitchFamily="34" charset="0"/>
                        </a:rPr>
                        <a:t>982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2019334"/>
                  </a:ext>
                </a:extLst>
              </a:tr>
              <a:tr h="382905">
                <a:tc>
                  <a:txBody>
                    <a:bodyPr/>
                    <a:lstStyle/>
                    <a:p>
                      <a:r>
                        <a:rPr lang="en-VN" sz="1600" b="0">
                          <a:solidFill>
                            <a:schemeClr val="tx1"/>
                          </a:solidFill>
                          <a:latin typeface="Lato" panose="020F0502020204030203" pitchFamily="34" charset="0"/>
                          <a:ea typeface="Lato" panose="020F0502020204030203" pitchFamily="34" charset="0"/>
                          <a:cs typeface="Lato" panose="020F0502020204030203" pitchFamily="34" charset="0"/>
                        </a:rPr>
                        <a:t>Tổng số lượng mẫu dữ liệu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VN" sz="1600" b="0">
                          <a:solidFill>
                            <a:schemeClr val="tx1"/>
                          </a:solidFill>
                          <a:latin typeface="Lato" panose="020F0502020204030203" pitchFamily="34" charset="0"/>
                          <a:ea typeface="Lato" panose="020F0502020204030203" pitchFamily="34" charset="0"/>
                          <a:cs typeface="Lato" panose="020F0502020204030203" pitchFamily="34" charset="0"/>
                        </a:rPr>
                        <a:t>6696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4923827"/>
                  </a:ext>
                </a:extLst>
              </a:tr>
            </a:tbl>
          </a:graphicData>
        </a:graphic>
      </p:graphicFrame>
    </p:spTree>
    <p:extLst>
      <p:ext uri="{BB962C8B-B14F-4D97-AF65-F5344CB8AC3E}">
        <p14:creationId xmlns:p14="http://schemas.microsoft.com/office/powerpoint/2010/main" val="3975690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6B3BF7-1E27-2CAD-3C59-CB81E416933C}"/>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7DB072A9-0D5D-CED8-D9E7-1D67E3D4B1CB}"/>
              </a:ext>
            </a:extLst>
          </p:cNvPr>
          <p:cNvSpPr>
            <a:spLocks noGrp="1"/>
          </p:cNvSpPr>
          <p:nvPr>
            <p:ph type="title"/>
          </p:nvPr>
        </p:nvSpPr>
        <p:spPr/>
        <p:txBody>
          <a:bodyPr/>
          <a:lstStyle/>
          <a:p>
            <a:r>
              <a:rPr lang="en-VN"/>
              <a:t>3.2. Xử lý dữ liệu bị khuyết</a:t>
            </a:r>
          </a:p>
        </p:txBody>
      </p:sp>
      <p:pic>
        <p:nvPicPr>
          <p:cNvPr id="10" name="Content Placeholder 9" descr="A table with numbers and letters&#10;&#10;Description automatically generated">
            <a:extLst>
              <a:ext uri="{FF2B5EF4-FFF2-40B4-BE49-F238E27FC236}">
                <a16:creationId xmlns:a16="http://schemas.microsoft.com/office/drawing/2014/main" id="{6D8F4E13-0675-AF59-4DFD-C2888BF7B30C}"/>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0" y="1762267"/>
            <a:ext cx="4853249" cy="3577943"/>
          </a:xfrm>
        </p:spPr>
      </p:pic>
      <p:pic>
        <p:nvPicPr>
          <p:cNvPr id="12" name="Picture 11" descr="A graph with blue lines and white text&#10;&#10;Description automatically generated">
            <a:extLst>
              <a:ext uri="{FF2B5EF4-FFF2-40B4-BE49-F238E27FC236}">
                <a16:creationId xmlns:a16="http://schemas.microsoft.com/office/drawing/2014/main" id="{EC37761A-F86F-E28F-B847-01F9E6DA91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5597" y="951590"/>
            <a:ext cx="4063571" cy="4695263"/>
          </a:xfrm>
          <a:prstGeom prst="rect">
            <a:avLst/>
          </a:prstGeom>
        </p:spPr>
      </p:pic>
      <p:sp>
        <p:nvSpPr>
          <p:cNvPr id="13" name="TextBox 12">
            <a:extLst>
              <a:ext uri="{FF2B5EF4-FFF2-40B4-BE49-F238E27FC236}">
                <a16:creationId xmlns:a16="http://schemas.microsoft.com/office/drawing/2014/main" id="{86356BBC-B71C-2DB6-2809-893C902C2D2C}"/>
              </a:ext>
            </a:extLst>
          </p:cNvPr>
          <p:cNvSpPr txBox="1"/>
          <p:nvPr/>
        </p:nvSpPr>
        <p:spPr>
          <a:xfrm>
            <a:off x="1540753" y="5781555"/>
            <a:ext cx="6062493" cy="369332"/>
          </a:xfrm>
          <a:prstGeom prst="rect">
            <a:avLst/>
          </a:prstGeom>
          <a:noFill/>
        </p:spPr>
        <p:txBody>
          <a:bodyPr wrap="none" rtlCol="0">
            <a:spAutoFit/>
          </a:bodyPr>
          <a:lstStyle/>
          <a:p>
            <a:r>
              <a:rPr lang="en-GB"/>
              <a:t>Thống kê về tỉ lệ khuyết dữ liệu của từng thuộc tính trisomy 21</a:t>
            </a:r>
            <a:endParaRPr lang="en-VN"/>
          </a:p>
        </p:txBody>
      </p:sp>
    </p:spTree>
    <p:extLst>
      <p:ext uri="{BB962C8B-B14F-4D97-AF65-F5344CB8AC3E}">
        <p14:creationId xmlns:p14="http://schemas.microsoft.com/office/powerpoint/2010/main" val="877824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AEED90-69CD-ECA3-7371-24A7D5399E44}"/>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5CB679A6-21F8-74A2-3FB9-57B5E106D1E8}"/>
              </a:ext>
            </a:extLst>
          </p:cNvPr>
          <p:cNvSpPr>
            <a:spLocks noGrp="1"/>
          </p:cNvSpPr>
          <p:nvPr>
            <p:ph type="title"/>
          </p:nvPr>
        </p:nvSpPr>
        <p:spPr/>
        <p:txBody>
          <a:bodyPr/>
          <a:lstStyle/>
          <a:p>
            <a:r>
              <a:rPr lang="en-VN"/>
              <a:t>3.2. Xử lý dữ liệu bị khuyết</a:t>
            </a:r>
          </a:p>
        </p:txBody>
      </p:sp>
      <p:pic>
        <p:nvPicPr>
          <p:cNvPr id="6" name="Content Placeholder 5" descr="A diagram of a sample&#10;&#10;Description automatically generated">
            <a:extLst>
              <a:ext uri="{FF2B5EF4-FFF2-40B4-BE49-F238E27FC236}">
                <a16:creationId xmlns:a16="http://schemas.microsoft.com/office/drawing/2014/main" id="{F4E246C6-DC84-653E-621A-5AEFC033FFE3}"/>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831463" y="904566"/>
            <a:ext cx="5422900" cy="3302000"/>
          </a:xfrm>
        </p:spPr>
      </p:pic>
      <p:pic>
        <p:nvPicPr>
          <p:cNvPr id="8" name="Picture 7" descr="A black background with white text&#10;&#10;Description automatically generated">
            <a:extLst>
              <a:ext uri="{FF2B5EF4-FFF2-40B4-BE49-F238E27FC236}">
                <a16:creationId xmlns:a16="http://schemas.microsoft.com/office/drawing/2014/main" id="{90702C54-8364-067C-6F9B-1326E315A3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299" y="4206566"/>
            <a:ext cx="8029846" cy="1243331"/>
          </a:xfrm>
          <a:prstGeom prst="rect">
            <a:avLst/>
          </a:prstGeom>
        </p:spPr>
      </p:pic>
      <p:sp>
        <p:nvSpPr>
          <p:cNvPr id="9" name="TextBox 8">
            <a:extLst>
              <a:ext uri="{FF2B5EF4-FFF2-40B4-BE49-F238E27FC236}">
                <a16:creationId xmlns:a16="http://schemas.microsoft.com/office/drawing/2014/main" id="{E4A4E3FA-8618-C83A-A027-42EBD8B0D9F8}"/>
              </a:ext>
            </a:extLst>
          </p:cNvPr>
          <p:cNvSpPr txBox="1"/>
          <p:nvPr/>
        </p:nvSpPr>
        <p:spPr>
          <a:xfrm>
            <a:off x="845743" y="5687846"/>
            <a:ext cx="7837402" cy="646331"/>
          </a:xfrm>
          <a:prstGeom prst="rect">
            <a:avLst/>
          </a:prstGeom>
          <a:noFill/>
        </p:spPr>
        <p:txBody>
          <a:bodyPr wrap="none" rtlCol="0">
            <a:spAutoFit/>
          </a:bodyPr>
          <a:lstStyle/>
          <a:p>
            <a:r>
              <a:rPr lang="en-VN"/>
              <a:t>Minh hoạ thuật toán </a:t>
            </a:r>
            <a:r>
              <a:rPr lang="vi-VN">
                <a:latin typeface="VnNimbusRomanNo9L"/>
              </a:rPr>
              <a:t>và k</a:t>
            </a:r>
            <a:r>
              <a:rPr lang="vi-VN" sz="1800">
                <a:effectLst/>
                <a:latin typeface="VnNimbusRomanNo9L"/>
              </a:rPr>
              <a:t>ết quả sau khi xử lý khuyết dữ liệu bằng KNNImputation </a:t>
            </a:r>
            <a:endParaRPr lang="vi-VN"/>
          </a:p>
          <a:p>
            <a:endParaRPr lang="en-VN"/>
          </a:p>
        </p:txBody>
      </p:sp>
    </p:spTree>
    <p:extLst>
      <p:ext uri="{BB962C8B-B14F-4D97-AF65-F5344CB8AC3E}">
        <p14:creationId xmlns:p14="http://schemas.microsoft.com/office/powerpoint/2010/main" val="339902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CDEFBC-22E5-994D-A257-7BEAD6A10250}"/>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C5FB3DBD-18C1-B3AC-4D37-5E112EA30F08}"/>
              </a:ext>
            </a:extLst>
          </p:cNvPr>
          <p:cNvSpPr>
            <a:spLocks noGrp="1"/>
          </p:cNvSpPr>
          <p:nvPr>
            <p:ph type="title"/>
          </p:nvPr>
        </p:nvSpPr>
        <p:spPr/>
        <p:txBody>
          <a:bodyPr/>
          <a:lstStyle/>
          <a:p>
            <a:r>
              <a:rPr lang="en-VN"/>
              <a:t>3.3. Trích chọn thuộc tính</a:t>
            </a:r>
          </a:p>
        </p:txBody>
      </p:sp>
      <p:pic>
        <p:nvPicPr>
          <p:cNvPr id="7" name="Content Placeholder 6" descr="A screenshot of a computer&#10;&#10;Description automatically generated">
            <a:extLst>
              <a:ext uri="{FF2B5EF4-FFF2-40B4-BE49-F238E27FC236}">
                <a16:creationId xmlns:a16="http://schemas.microsoft.com/office/drawing/2014/main" id="{BEE042A2-D040-24E1-DEEF-8C9BC75B3359}"/>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17090" y="1164526"/>
            <a:ext cx="4534127" cy="4587345"/>
          </a:xfrm>
        </p:spPr>
      </p:pic>
      <p:pic>
        <p:nvPicPr>
          <p:cNvPr id="9" name="Picture 8" descr="A screenshot of a computer program&#10;&#10;Description automatically generated">
            <a:extLst>
              <a:ext uri="{FF2B5EF4-FFF2-40B4-BE49-F238E27FC236}">
                <a16:creationId xmlns:a16="http://schemas.microsoft.com/office/drawing/2014/main" id="{31FCA703-354C-3CAC-64DF-83B1D7B4FA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3283" y="2223398"/>
            <a:ext cx="4318370" cy="2655682"/>
          </a:xfrm>
          <a:prstGeom prst="rect">
            <a:avLst/>
          </a:prstGeom>
        </p:spPr>
      </p:pic>
      <p:sp>
        <p:nvSpPr>
          <p:cNvPr id="10" name="TextBox 9">
            <a:extLst>
              <a:ext uri="{FF2B5EF4-FFF2-40B4-BE49-F238E27FC236}">
                <a16:creationId xmlns:a16="http://schemas.microsoft.com/office/drawing/2014/main" id="{A48E8F58-2D9B-3A1E-B6E1-B409CC2D1247}"/>
              </a:ext>
            </a:extLst>
          </p:cNvPr>
          <p:cNvSpPr txBox="1"/>
          <p:nvPr/>
        </p:nvSpPr>
        <p:spPr>
          <a:xfrm>
            <a:off x="2238669" y="5934306"/>
            <a:ext cx="4666662" cy="369332"/>
          </a:xfrm>
          <a:prstGeom prst="rect">
            <a:avLst/>
          </a:prstGeom>
          <a:noFill/>
        </p:spPr>
        <p:txBody>
          <a:bodyPr wrap="none" rtlCol="0">
            <a:spAutoFit/>
          </a:bodyPr>
          <a:lstStyle/>
          <a:p>
            <a:r>
              <a:rPr lang="en-VN"/>
              <a:t>Kết quả và danh sách thuộc tính với SelectKBest</a:t>
            </a:r>
          </a:p>
        </p:txBody>
      </p:sp>
    </p:spTree>
    <p:extLst>
      <p:ext uri="{BB962C8B-B14F-4D97-AF65-F5344CB8AC3E}">
        <p14:creationId xmlns:p14="http://schemas.microsoft.com/office/powerpoint/2010/main" val="3832937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9C357B-8BEB-D2E4-0077-D76446431CEF}"/>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12F2C698-1ECD-E450-661B-2279377C2037}"/>
              </a:ext>
            </a:extLst>
          </p:cNvPr>
          <p:cNvSpPr>
            <a:spLocks noGrp="1"/>
          </p:cNvSpPr>
          <p:nvPr>
            <p:ph type="title"/>
          </p:nvPr>
        </p:nvSpPr>
        <p:spPr/>
        <p:txBody>
          <a:bodyPr/>
          <a:lstStyle/>
          <a:p>
            <a:r>
              <a:rPr lang="en-VN"/>
              <a:t>3.4. Xử lý mất cân bằng dữ liệu</a:t>
            </a:r>
          </a:p>
        </p:txBody>
      </p:sp>
      <p:pic>
        <p:nvPicPr>
          <p:cNvPr id="6" name="Content Placeholder 5" descr="A graph with red and green squares&#10;&#10;Description automatically generated">
            <a:extLst>
              <a:ext uri="{FF2B5EF4-FFF2-40B4-BE49-F238E27FC236}">
                <a16:creationId xmlns:a16="http://schemas.microsoft.com/office/drawing/2014/main" id="{C3AB6FC9-D02B-D3B6-F0E8-938A44B78CAE}"/>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8026" y="842271"/>
            <a:ext cx="5232400" cy="3886200"/>
          </a:xfrm>
        </p:spPr>
      </p:pic>
      <p:pic>
        <p:nvPicPr>
          <p:cNvPr id="8" name="Picture 7" descr="A screen shot of a computer&#10;&#10;Description automatically generated">
            <a:extLst>
              <a:ext uri="{FF2B5EF4-FFF2-40B4-BE49-F238E27FC236}">
                <a16:creationId xmlns:a16="http://schemas.microsoft.com/office/drawing/2014/main" id="{13FE055B-2366-DCFB-0BC4-5DAD17FF60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5813" y="4518538"/>
            <a:ext cx="4427245" cy="1732400"/>
          </a:xfrm>
          <a:prstGeom prst="rect">
            <a:avLst/>
          </a:prstGeom>
        </p:spPr>
      </p:pic>
      <p:sp>
        <p:nvSpPr>
          <p:cNvPr id="9" name="TextBox 8">
            <a:extLst>
              <a:ext uri="{FF2B5EF4-FFF2-40B4-BE49-F238E27FC236}">
                <a16:creationId xmlns:a16="http://schemas.microsoft.com/office/drawing/2014/main" id="{7C12AD51-A981-9C6F-E259-AA476872663A}"/>
              </a:ext>
            </a:extLst>
          </p:cNvPr>
          <p:cNvSpPr txBox="1"/>
          <p:nvPr/>
        </p:nvSpPr>
        <p:spPr>
          <a:xfrm>
            <a:off x="5341751" y="2311073"/>
            <a:ext cx="3583032" cy="369332"/>
          </a:xfrm>
          <a:prstGeom prst="rect">
            <a:avLst/>
          </a:prstGeom>
          <a:noFill/>
        </p:spPr>
        <p:txBody>
          <a:bodyPr wrap="none" rtlCol="0">
            <a:spAutoFit/>
          </a:bodyPr>
          <a:lstStyle/>
          <a:p>
            <a:r>
              <a:rPr lang="en-VN"/>
              <a:t>Minh hoạ cơ chế nội suy của SMOTE</a:t>
            </a:r>
          </a:p>
        </p:txBody>
      </p:sp>
      <p:sp>
        <p:nvSpPr>
          <p:cNvPr id="10" name="TextBox 9">
            <a:extLst>
              <a:ext uri="{FF2B5EF4-FFF2-40B4-BE49-F238E27FC236}">
                <a16:creationId xmlns:a16="http://schemas.microsoft.com/office/drawing/2014/main" id="{2940BE12-B5A8-27CF-BFE9-12958FDB8B02}"/>
              </a:ext>
            </a:extLst>
          </p:cNvPr>
          <p:cNvSpPr txBox="1"/>
          <p:nvPr/>
        </p:nvSpPr>
        <p:spPr>
          <a:xfrm>
            <a:off x="855407" y="5092399"/>
            <a:ext cx="2993921" cy="923330"/>
          </a:xfrm>
          <a:prstGeom prst="rect">
            <a:avLst/>
          </a:prstGeom>
          <a:noFill/>
        </p:spPr>
        <p:txBody>
          <a:bodyPr wrap="square" rtlCol="0">
            <a:spAutoFit/>
          </a:bodyPr>
          <a:lstStyle/>
          <a:p>
            <a:r>
              <a:rPr lang="vi-VN" sz="1800">
                <a:effectLst/>
                <a:latin typeface="VnNimbusRomanNo9L"/>
              </a:rPr>
              <a:t>Kết quả sau khi xử lý mất cân bằng dữ liệu bằng SMOTE </a:t>
            </a:r>
            <a:endParaRPr lang="vi-VN"/>
          </a:p>
          <a:p>
            <a:endParaRPr lang="en-VN"/>
          </a:p>
        </p:txBody>
      </p:sp>
    </p:spTree>
    <p:extLst>
      <p:ext uri="{BB962C8B-B14F-4D97-AF65-F5344CB8AC3E}">
        <p14:creationId xmlns:p14="http://schemas.microsoft.com/office/powerpoint/2010/main" val="3539030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075F2-511C-F7FD-27EB-035A05D08769}"/>
            </a:ext>
          </a:extLst>
        </p:cNvPr>
        <p:cNvGrpSpPr/>
        <p:nvPr/>
      </p:nvGrpSpPr>
      <p:grpSpPr>
        <a:xfrm>
          <a:off x="0" y="0"/>
          <a:ext cx="0" cy="0"/>
          <a:chOff x="0" y="0"/>
          <a:chExt cx="0" cy="0"/>
        </a:xfrm>
      </p:grpSpPr>
      <p:pic>
        <p:nvPicPr>
          <p:cNvPr id="10" name="Picture 3">
            <a:extLst>
              <a:ext uri="{FF2B5EF4-FFF2-40B4-BE49-F238E27FC236}">
                <a16:creationId xmlns:a16="http://schemas.microsoft.com/office/drawing/2014/main" id="{780D6E8F-D717-F31D-0D47-F7DB2E99F4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6D3DB00C-ADF7-0E17-2295-4F592462FA7D}"/>
              </a:ext>
            </a:extLst>
          </p:cNvPr>
          <p:cNvSpPr txBox="1">
            <a:spLocks/>
          </p:cNvSpPr>
          <p:nvPr/>
        </p:nvSpPr>
        <p:spPr>
          <a:xfrm>
            <a:off x="413012" y="2421636"/>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5200" dirty="0"/>
              <a:t>4. Triển khai và</a:t>
            </a:r>
          </a:p>
          <a:p>
            <a:r>
              <a:rPr lang="en-US" sz="5200" dirty="0"/>
              <a:t>đánh giá mô hình</a:t>
            </a:r>
          </a:p>
        </p:txBody>
      </p:sp>
    </p:spTree>
    <p:extLst>
      <p:ext uri="{BB962C8B-B14F-4D97-AF65-F5344CB8AC3E}">
        <p14:creationId xmlns:p14="http://schemas.microsoft.com/office/powerpoint/2010/main" val="1238936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878380-63D8-D575-6FC4-03046780744F}"/>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3A376D2C-79D8-CF9F-5772-5F58F0E6DEDE}"/>
              </a:ext>
            </a:extLst>
          </p:cNvPr>
          <p:cNvSpPr>
            <a:spLocks noGrp="1"/>
          </p:cNvSpPr>
          <p:nvPr>
            <p:ph type="title"/>
          </p:nvPr>
        </p:nvSpPr>
        <p:spPr/>
        <p:txBody>
          <a:bodyPr/>
          <a:lstStyle/>
          <a:p>
            <a:r>
              <a:rPr lang="en-VN"/>
              <a:t>4.1. Mô hình hồi quy Logistic</a:t>
            </a:r>
          </a:p>
        </p:txBody>
      </p:sp>
      <p:pic>
        <p:nvPicPr>
          <p:cNvPr id="6" name="Content Placeholder 5" descr="A chart of different colored squares&#10;&#10;Description automatically generated">
            <a:extLst>
              <a:ext uri="{FF2B5EF4-FFF2-40B4-BE49-F238E27FC236}">
                <a16:creationId xmlns:a16="http://schemas.microsoft.com/office/drawing/2014/main" id="{68940018-FE35-656D-DAC5-9BB403DB9A97}"/>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472743" y="834331"/>
            <a:ext cx="4099257" cy="3515351"/>
          </a:xfrm>
        </p:spPr>
      </p:pic>
      <p:pic>
        <p:nvPicPr>
          <p:cNvPr id="8" name="Picture 7" descr="A screenshot of a computer program&#10;&#10;Description automatically generated">
            <a:extLst>
              <a:ext uri="{FF2B5EF4-FFF2-40B4-BE49-F238E27FC236}">
                <a16:creationId xmlns:a16="http://schemas.microsoft.com/office/drawing/2014/main" id="{47DA0EF6-B4F0-7314-BBFC-E1F568B1C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951" y="4314152"/>
            <a:ext cx="4290415" cy="1978481"/>
          </a:xfrm>
          <a:prstGeom prst="rect">
            <a:avLst/>
          </a:prstGeom>
        </p:spPr>
      </p:pic>
      <p:pic>
        <p:nvPicPr>
          <p:cNvPr id="10" name="Picture 9" descr="A graph of a positive rate&#10;&#10;Description automatically generated">
            <a:extLst>
              <a:ext uri="{FF2B5EF4-FFF2-40B4-BE49-F238E27FC236}">
                <a16:creationId xmlns:a16="http://schemas.microsoft.com/office/drawing/2014/main" id="{1E8EC2D5-2B8F-D7EB-2C79-A2B660E045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2107" y="1484064"/>
            <a:ext cx="4239317" cy="4114632"/>
          </a:xfrm>
          <a:prstGeom prst="rect">
            <a:avLst/>
          </a:prstGeom>
        </p:spPr>
      </p:pic>
    </p:spTree>
    <p:extLst>
      <p:ext uri="{BB962C8B-B14F-4D97-AF65-F5344CB8AC3E}">
        <p14:creationId xmlns:p14="http://schemas.microsoft.com/office/powerpoint/2010/main" val="2447353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DA3BCE-2A77-0104-0680-5FAE74044705}"/>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94A0D271-917F-199C-891B-81D4C89E5DA2}"/>
              </a:ext>
            </a:extLst>
          </p:cNvPr>
          <p:cNvSpPr>
            <a:spLocks noGrp="1"/>
          </p:cNvSpPr>
          <p:nvPr>
            <p:ph type="title"/>
          </p:nvPr>
        </p:nvSpPr>
        <p:spPr/>
        <p:txBody>
          <a:bodyPr/>
          <a:lstStyle/>
          <a:p>
            <a:r>
              <a:rPr lang="en-VN"/>
              <a:t>4.2. Mô hình thuật toán XGBoost</a:t>
            </a:r>
          </a:p>
        </p:txBody>
      </p:sp>
      <p:pic>
        <p:nvPicPr>
          <p:cNvPr id="6" name="Content Placeholder 5" descr="A chart with numbers and a few colored squares&#10;&#10;Description automatically generated with medium confidence">
            <a:extLst>
              <a:ext uri="{FF2B5EF4-FFF2-40B4-BE49-F238E27FC236}">
                <a16:creationId xmlns:a16="http://schemas.microsoft.com/office/drawing/2014/main" id="{82243230-D9A2-C457-57AA-7DBE0C76C26F}"/>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35077" y="890797"/>
            <a:ext cx="4203700" cy="3568700"/>
          </a:xfrm>
        </p:spPr>
      </p:pic>
      <p:pic>
        <p:nvPicPr>
          <p:cNvPr id="8" name="Picture 7" descr="A screen shot of a computer screen&#10;&#10;Description automatically generated">
            <a:extLst>
              <a:ext uri="{FF2B5EF4-FFF2-40B4-BE49-F238E27FC236}">
                <a16:creationId xmlns:a16="http://schemas.microsoft.com/office/drawing/2014/main" id="{A0F716E5-22E8-A1FC-E78F-8FC202CE8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25" y="4459497"/>
            <a:ext cx="4038600" cy="1676400"/>
          </a:xfrm>
          <a:prstGeom prst="rect">
            <a:avLst/>
          </a:prstGeom>
        </p:spPr>
      </p:pic>
      <p:pic>
        <p:nvPicPr>
          <p:cNvPr id="10" name="Picture 9" descr="A graph of a positive rate&#10;&#10;Description automatically generated">
            <a:extLst>
              <a:ext uri="{FF2B5EF4-FFF2-40B4-BE49-F238E27FC236}">
                <a16:creationId xmlns:a16="http://schemas.microsoft.com/office/drawing/2014/main" id="{D9CCEDFC-2090-6632-88F1-6E26E0198E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5224" y="1423050"/>
            <a:ext cx="4203699" cy="4256377"/>
          </a:xfrm>
          <a:prstGeom prst="rect">
            <a:avLst/>
          </a:prstGeom>
        </p:spPr>
      </p:pic>
    </p:spTree>
    <p:extLst>
      <p:ext uri="{BB962C8B-B14F-4D97-AF65-F5344CB8AC3E}">
        <p14:creationId xmlns:p14="http://schemas.microsoft.com/office/powerpoint/2010/main" val="403082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80E7D5-F13A-772D-8A2C-7F94A796B173}"/>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270953F4-D5A8-5BBF-4C82-0E43B402A4EF}"/>
              </a:ext>
            </a:extLst>
          </p:cNvPr>
          <p:cNvSpPr>
            <a:spLocks noGrp="1"/>
          </p:cNvSpPr>
          <p:nvPr>
            <p:ph type="title"/>
          </p:nvPr>
        </p:nvSpPr>
        <p:spPr/>
        <p:txBody>
          <a:bodyPr/>
          <a:lstStyle/>
          <a:p>
            <a:r>
              <a:rPr lang="en-VN"/>
              <a:t>4.3. Mô hình thuật toán LightGBM</a:t>
            </a:r>
          </a:p>
        </p:txBody>
      </p:sp>
      <p:pic>
        <p:nvPicPr>
          <p:cNvPr id="6" name="Content Placeholder 5" descr="A graph of a positive rate&#10;&#10;Description automatically generated">
            <a:extLst>
              <a:ext uri="{FF2B5EF4-FFF2-40B4-BE49-F238E27FC236}">
                <a16:creationId xmlns:a16="http://schemas.microsoft.com/office/drawing/2014/main" id="{F5346F78-E0BE-11F5-2DCC-18ED0DA34BEF}"/>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4427828" y="1171648"/>
            <a:ext cx="4481095" cy="4514703"/>
          </a:xfrm>
        </p:spPr>
      </p:pic>
      <p:pic>
        <p:nvPicPr>
          <p:cNvPr id="8" name="Picture 7" descr="A chart with numbers and a line&#10;&#10;Description automatically generated with medium confidence">
            <a:extLst>
              <a:ext uri="{FF2B5EF4-FFF2-40B4-BE49-F238E27FC236}">
                <a16:creationId xmlns:a16="http://schemas.microsoft.com/office/drawing/2014/main" id="{184EA8AD-51B8-9D89-3677-3F39D1938B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077" y="965926"/>
            <a:ext cx="3939486" cy="3341771"/>
          </a:xfrm>
          <a:prstGeom prst="rect">
            <a:avLst/>
          </a:prstGeom>
        </p:spPr>
      </p:pic>
      <p:pic>
        <p:nvPicPr>
          <p:cNvPr id="10" name="Picture 9" descr="A number of numbers on a white background&#10;&#10;Description automatically generated">
            <a:extLst>
              <a:ext uri="{FF2B5EF4-FFF2-40B4-BE49-F238E27FC236}">
                <a16:creationId xmlns:a16="http://schemas.microsoft.com/office/drawing/2014/main" id="{EBC75125-DABD-714B-F196-130EE40143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077" y="4479687"/>
            <a:ext cx="4192751" cy="1578860"/>
          </a:xfrm>
          <a:prstGeom prst="rect">
            <a:avLst/>
          </a:prstGeom>
        </p:spPr>
      </p:pic>
    </p:spTree>
    <p:extLst>
      <p:ext uri="{BB962C8B-B14F-4D97-AF65-F5344CB8AC3E}">
        <p14:creationId xmlns:p14="http://schemas.microsoft.com/office/powerpoint/2010/main" val="4089523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7C7F7-8FD9-D55D-4C92-EBC7EC2CCC12}"/>
            </a:ext>
          </a:extLst>
        </p:cNvPr>
        <p:cNvGrpSpPr/>
        <p:nvPr/>
      </p:nvGrpSpPr>
      <p:grpSpPr>
        <a:xfrm>
          <a:off x="0" y="0"/>
          <a:ext cx="0" cy="0"/>
          <a:chOff x="0" y="0"/>
          <a:chExt cx="0" cy="0"/>
        </a:xfrm>
      </p:grpSpPr>
      <p:pic>
        <p:nvPicPr>
          <p:cNvPr id="10" name="Picture 3">
            <a:extLst>
              <a:ext uri="{FF2B5EF4-FFF2-40B4-BE49-F238E27FC236}">
                <a16:creationId xmlns:a16="http://schemas.microsoft.com/office/drawing/2014/main" id="{FC3628B2-757F-2D56-FF87-30B42DA9E7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96FF1026-D711-2433-4FE5-396CABAF513B}"/>
              </a:ext>
            </a:extLst>
          </p:cNvPr>
          <p:cNvSpPr txBox="1">
            <a:spLocks/>
          </p:cNvSpPr>
          <p:nvPr/>
        </p:nvSpPr>
        <p:spPr>
          <a:xfrm>
            <a:off x="413012" y="1964436"/>
            <a:ext cx="7630851"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3400"/>
              <a:t>Dự đoán bệnh di truyền của thai nhi dựa trên dữ liệu bản ghi y tế</a:t>
            </a:r>
            <a:endParaRPr lang="en-US" sz="3400" dirty="0"/>
          </a:p>
        </p:txBody>
      </p:sp>
      <p:graphicFrame>
        <p:nvGraphicFramePr>
          <p:cNvPr id="2" name="Table 1">
            <a:extLst>
              <a:ext uri="{FF2B5EF4-FFF2-40B4-BE49-F238E27FC236}">
                <a16:creationId xmlns:a16="http://schemas.microsoft.com/office/drawing/2014/main" id="{3A822B31-CBB9-E078-4D03-650A40D8A070}"/>
              </a:ext>
            </a:extLst>
          </p:cNvPr>
          <p:cNvGraphicFramePr>
            <a:graphicFrameLocks noGrp="1"/>
          </p:cNvGraphicFramePr>
          <p:nvPr>
            <p:extLst>
              <p:ext uri="{D42A27DB-BD31-4B8C-83A1-F6EECF244321}">
                <p14:modId xmlns:p14="http://schemas.microsoft.com/office/powerpoint/2010/main" val="1242129002"/>
              </p:ext>
            </p:extLst>
          </p:nvPr>
        </p:nvGraphicFramePr>
        <p:xfrm>
          <a:off x="762000" y="3306134"/>
          <a:ext cx="6096000" cy="1107440"/>
        </p:xfrm>
        <a:graphic>
          <a:graphicData uri="http://schemas.openxmlformats.org/drawingml/2006/table">
            <a:tbl>
              <a:tblPr firstRow="1" bandRow="1">
                <a:tableStyleId>{5C22544A-7EE6-4342-B048-85BDC9FD1C3A}</a:tableStyleId>
              </a:tblPr>
              <a:tblGrid>
                <a:gridCol w="2461847">
                  <a:extLst>
                    <a:ext uri="{9D8B030D-6E8A-4147-A177-3AD203B41FA5}">
                      <a16:colId xmlns:a16="http://schemas.microsoft.com/office/drawing/2014/main" val="1206547570"/>
                    </a:ext>
                  </a:extLst>
                </a:gridCol>
                <a:gridCol w="410308">
                  <a:extLst>
                    <a:ext uri="{9D8B030D-6E8A-4147-A177-3AD203B41FA5}">
                      <a16:colId xmlns:a16="http://schemas.microsoft.com/office/drawing/2014/main" val="1403558930"/>
                    </a:ext>
                  </a:extLst>
                </a:gridCol>
                <a:gridCol w="3223845">
                  <a:extLst>
                    <a:ext uri="{9D8B030D-6E8A-4147-A177-3AD203B41FA5}">
                      <a16:colId xmlns:a16="http://schemas.microsoft.com/office/drawing/2014/main" val="1423896969"/>
                    </a:ext>
                  </a:extLst>
                </a:gridCol>
              </a:tblGrid>
              <a:tr h="262890">
                <a:tc>
                  <a:txBody>
                    <a:bodyPr/>
                    <a:lstStyle/>
                    <a:p>
                      <a:r>
                        <a:rPr lang="en-VN" b="1">
                          <a:solidFill>
                            <a:schemeClr val="tx1"/>
                          </a:solidFill>
                          <a:latin typeface="Lato" panose="020F0502020204030203" pitchFamily="34" charset="0"/>
                          <a:ea typeface="Lato" panose="020F0502020204030203" pitchFamily="34" charset="0"/>
                          <a:cs typeface="Lato" panose="020F0502020204030203" pitchFamily="34" charset="0"/>
                        </a:rPr>
                        <a:t>Sinh viên thực hiện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en-VN" b="1">
                          <a:solidFill>
                            <a:schemeClr val="tx1"/>
                          </a:solidFill>
                          <a:latin typeface="Lato" panose="020F0502020204030203" pitchFamily="34" charset="0"/>
                          <a:ea typeface="Lato" panose="020F0502020204030203" pitchFamily="34" charset="0"/>
                          <a:cs typeface="Lato" panose="020F0502020204030203" pitchFamily="34"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en-VN" b="0">
                          <a:solidFill>
                            <a:schemeClr val="tx1"/>
                          </a:solidFill>
                          <a:latin typeface="Lato" panose="020F0502020204030203" pitchFamily="34" charset="0"/>
                          <a:ea typeface="Lato" panose="020F0502020204030203" pitchFamily="34" charset="0"/>
                          <a:cs typeface="Lato" panose="020F0502020204030203" pitchFamily="34" charset="0"/>
                        </a:rPr>
                        <a:t>Trương Văn Hiển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23455540"/>
                  </a:ext>
                </a:extLst>
              </a:tr>
              <a:tr h="370840">
                <a:tc>
                  <a:txBody>
                    <a:bodyPr/>
                    <a:lstStyle/>
                    <a:p>
                      <a:r>
                        <a:rPr lang="en-VN" b="1">
                          <a:solidFill>
                            <a:schemeClr val="tx1"/>
                          </a:solidFill>
                          <a:latin typeface="Lato" panose="020F0502020204030203" pitchFamily="34" charset="0"/>
                          <a:ea typeface="Lato" panose="020F0502020204030203" pitchFamily="34" charset="0"/>
                          <a:cs typeface="Lato" panose="020F0502020204030203" pitchFamily="34" charset="0"/>
                        </a:rPr>
                        <a:t>Giảng viên hướng dẫn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VN" b="1">
                          <a:solidFill>
                            <a:schemeClr val="tx1"/>
                          </a:solidFill>
                          <a:latin typeface="Lato" panose="020F0502020204030203" pitchFamily="34" charset="0"/>
                          <a:ea typeface="Lato" panose="020F0502020204030203" pitchFamily="34" charset="0"/>
                          <a:cs typeface="Lato" panose="020F0502020204030203" pitchFamily="34" charset="0"/>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VN" b="0">
                          <a:solidFill>
                            <a:schemeClr val="tx1"/>
                          </a:solidFill>
                          <a:latin typeface="Lato" panose="020F0502020204030203" pitchFamily="34" charset="0"/>
                          <a:ea typeface="Lato" panose="020F0502020204030203" pitchFamily="34" charset="0"/>
                          <a:cs typeface="Lato" panose="020F0502020204030203" pitchFamily="34" charset="0"/>
                        </a:rPr>
                        <a:t>TS. Nguyễn Hồng Quang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41491495"/>
                  </a:ext>
                </a:extLst>
              </a:tr>
              <a:tr h="370840">
                <a:tc>
                  <a:txBody>
                    <a:bodyPr/>
                    <a:lstStyle/>
                    <a:p>
                      <a:r>
                        <a:rPr lang="en-VN" b="1">
                          <a:solidFill>
                            <a:schemeClr val="tx1"/>
                          </a:solidFill>
                          <a:latin typeface="Lato" panose="020F0502020204030203" pitchFamily="34" charset="0"/>
                          <a:ea typeface="Lato" panose="020F0502020204030203" pitchFamily="34" charset="0"/>
                          <a:cs typeface="Lato" panose="020F0502020204030203" pitchFamily="34" charset="0"/>
                        </a:rPr>
                        <a:t>Khoa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VN" b="1">
                          <a:solidFill>
                            <a:schemeClr val="tx1"/>
                          </a:solidFill>
                          <a:latin typeface="Lato" panose="020F0502020204030203" pitchFamily="34" charset="0"/>
                          <a:ea typeface="Lato" panose="020F0502020204030203" pitchFamily="34" charset="0"/>
                          <a:cs typeface="Lato" panose="020F0502020204030203" pitchFamily="34" charset="0"/>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VN" b="0">
                          <a:solidFill>
                            <a:schemeClr val="tx1"/>
                          </a:solidFill>
                          <a:latin typeface="Lato" panose="020F0502020204030203" pitchFamily="34" charset="0"/>
                          <a:ea typeface="Lato" panose="020F0502020204030203" pitchFamily="34" charset="0"/>
                          <a:cs typeface="Lato" panose="020F0502020204030203" pitchFamily="34" charset="0"/>
                        </a:rPr>
                        <a:t>Kỹ thuật máy tính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77804981"/>
                  </a:ext>
                </a:extLst>
              </a:tr>
            </a:tbl>
          </a:graphicData>
        </a:graphic>
      </p:graphicFrame>
      <p:sp>
        <p:nvSpPr>
          <p:cNvPr id="4" name="TextBox 3">
            <a:extLst>
              <a:ext uri="{FF2B5EF4-FFF2-40B4-BE49-F238E27FC236}">
                <a16:creationId xmlns:a16="http://schemas.microsoft.com/office/drawing/2014/main" id="{58E19E11-4367-C197-EBA2-5993BB824F14}"/>
              </a:ext>
            </a:extLst>
          </p:cNvPr>
          <p:cNvSpPr txBox="1"/>
          <p:nvPr/>
        </p:nvSpPr>
        <p:spPr>
          <a:xfrm>
            <a:off x="4457700" y="5152212"/>
            <a:ext cx="4572000" cy="461665"/>
          </a:xfrm>
          <a:prstGeom prst="rect">
            <a:avLst/>
          </a:prstGeom>
          <a:noFill/>
        </p:spPr>
        <p:txBody>
          <a:bodyPr wrap="square">
            <a:spAutoFit/>
          </a:bodyPr>
          <a:lstStyle/>
          <a:p>
            <a:r>
              <a:rPr lang="en-VN" sz="2400" b="1">
                <a:solidFill>
                  <a:srgbClr val="C00000"/>
                </a:solidFill>
                <a:latin typeface="Lato" panose="020F0502020204030203" pitchFamily="34" charset="0"/>
                <a:ea typeface="Lato" panose="020F0502020204030203" pitchFamily="34" charset="0"/>
                <a:cs typeface="Lato" panose="020F0502020204030203" pitchFamily="34" charset="0"/>
              </a:rPr>
              <a:t>Hà Nội, 01/2024</a:t>
            </a:r>
          </a:p>
        </p:txBody>
      </p:sp>
    </p:spTree>
    <p:extLst>
      <p:ext uri="{BB962C8B-B14F-4D97-AF65-F5344CB8AC3E}">
        <p14:creationId xmlns:p14="http://schemas.microsoft.com/office/powerpoint/2010/main" val="1437498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6F20DC-BBC7-6BAC-F2A6-D7D7BF82BB04}"/>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C4AE13C4-C545-9614-BAE7-0F5F3928671D}"/>
              </a:ext>
            </a:extLst>
          </p:cNvPr>
          <p:cNvSpPr>
            <a:spLocks noGrp="1"/>
          </p:cNvSpPr>
          <p:nvPr>
            <p:ph type="title"/>
          </p:nvPr>
        </p:nvSpPr>
        <p:spPr/>
        <p:txBody>
          <a:bodyPr/>
          <a:lstStyle/>
          <a:p>
            <a:r>
              <a:rPr lang="en-VN"/>
              <a:t>4.4. Mô hình Feature Tokenizer - Transformer</a:t>
            </a:r>
          </a:p>
        </p:txBody>
      </p:sp>
      <p:pic>
        <p:nvPicPr>
          <p:cNvPr id="6" name="Content Placeholder 5" descr="A diagram of a transformer&#10;&#10;Description automatically generated">
            <a:extLst>
              <a:ext uri="{FF2B5EF4-FFF2-40B4-BE49-F238E27FC236}">
                <a16:creationId xmlns:a16="http://schemas.microsoft.com/office/drawing/2014/main" id="{B92E01DF-9661-6D9C-3C22-3CFE334AB102}"/>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98532" y="2800810"/>
            <a:ext cx="8626251" cy="2268495"/>
          </a:xfrm>
        </p:spPr>
      </p:pic>
      <p:sp>
        <p:nvSpPr>
          <p:cNvPr id="7" name="TextBox 6">
            <a:extLst>
              <a:ext uri="{FF2B5EF4-FFF2-40B4-BE49-F238E27FC236}">
                <a16:creationId xmlns:a16="http://schemas.microsoft.com/office/drawing/2014/main" id="{55D01E66-1063-55CD-C886-BAAD4A025700}"/>
              </a:ext>
            </a:extLst>
          </p:cNvPr>
          <p:cNvSpPr txBox="1"/>
          <p:nvPr/>
        </p:nvSpPr>
        <p:spPr>
          <a:xfrm>
            <a:off x="642955" y="1231150"/>
            <a:ext cx="8501045" cy="1569660"/>
          </a:xfrm>
          <a:prstGeom prst="rect">
            <a:avLst/>
          </a:prstGeom>
          <a:noFill/>
        </p:spPr>
        <p:txBody>
          <a:bodyPr wrap="none" rtlCol="0">
            <a:spAutoFit/>
          </a:bodyPr>
          <a:lstStyle/>
          <a:p>
            <a:r>
              <a:rPr lang="vi-VN" sz="2400">
                <a:effectLst/>
                <a:latin typeface="+mj-lt"/>
              </a:rPr>
              <a:t>FT-Transformer (Feature Tokenizer – Transformer) là một mô hình </a:t>
            </a:r>
          </a:p>
          <a:p>
            <a:r>
              <a:rPr lang="vi-VN" sz="2400">
                <a:effectLst/>
                <a:latin typeface="+mj-lt"/>
              </a:rPr>
              <a:t>được mở rộng từ kiến trúc của Transformer để xử lý các dữ liệu </a:t>
            </a:r>
          </a:p>
          <a:p>
            <a:r>
              <a:rPr lang="vi-VN" sz="2400">
                <a:effectLst/>
                <a:latin typeface="+mj-lt"/>
              </a:rPr>
              <a:t>dạng bảng (Tabular Data) </a:t>
            </a:r>
            <a:endParaRPr lang="vi-VN" sz="2400">
              <a:latin typeface="+mj-lt"/>
            </a:endParaRPr>
          </a:p>
          <a:p>
            <a:endParaRPr lang="en-VN" sz="2400">
              <a:latin typeface="+mj-lt"/>
            </a:endParaRPr>
          </a:p>
        </p:txBody>
      </p:sp>
      <p:sp>
        <p:nvSpPr>
          <p:cNvPr id="8" name="TextBox 7">
            <a:extLst>
              <a:ext uri="{FF2B5EF4-FFF2-40B4-BE49-F238E27FC236}">
                <a16:creationId xmlns:a16="http://schemas.microsoft.com/office/drawing/2014/main" id="{397E48CD-EDE9-70C5-B96A-4C171062EAC2}"/>
              </a:ext>
            </a:extLst>
          </p:cNvPr>
          <p:cNvSpPr txBox="1"/>
          <p:nvPr/>
        </p:nvSpPr>
        <p:spPr>
          <a:xfrm>
            <a:off x="2719137" y="5220550"/>
            <a:ext cx="3705726" cy="400110"/>
          </a:xfrm>
          <a:prstGeom prst="rect">
            <a:avLst/>
          </a:prstGeom>
          <a:noFill/>
        </p:spPr>
        <p:txBody>
          <a:bodyPr wrap="square" rtlCol="0">
            <a:spAutoFit/>
          </a:bodyPr>
          <a:lstStyle/>
          <a:p>
            <a:r>
              <a:rPr lang="en-GB" sz="2000">
                <a:effectLst/>
                <a:latin typeface="VnNimbusRomanNo9L"/>
              </a:rPr>
              <a:t>Kiến trúc mô hình FT-Transformer </a:t>
            </a:r>
            <a:endParaRPr lang="en-GB" sz="2000"/>
          </a:p>
        </p:txBody>
      </p:sp>
    </p:spTree>
    <p:extLst>
      <p:ext uri="{BB962C8B-B14F-4D97-AF65-F5344CB8AC3E}">
        <p14:creationId xmlns:p14="http://schemas.microsoft.com/office/powerpoint/2010/main" val="1770111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6CD607-D1D7-76FB-51B1-2700BC5165A7}"/>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7553528D-9A2F-8D92-53B5-3AF043980FF9}"/>
              </a:ext>
            </a:extLst>
          </p:cNvPr>
          <p:cNvSpPr>
            <a:spLocks noGrp="1"/>
          </p:cNvSpPr>
          <p:nvPr>
            <p:ph type="title"/>
          </p:nvPr>
        </p:nvSpPr>
        <p:spPr/>
        <p:txBody>
          <a:bodyPr/>
          <a:lstStyle/>
          <a:p>
            <a:r>
              <a:rPr lang="en-VN"/>
              <a:t>4.4. Mô hình Feature Tokenizer - Transformer</a:t>
            </a:r>
          </a:p>
        </p:txBody>
      </p:sp>
      <p:sp>
        <p:nvSpPr>
          <p:cNvPr id="7" name="TextBox 6">
            <a:extLst>
              <a:ext uri="{FF2B5EF4-FFF2-40B4-BE49-F238E27FC236}">
                <a16:creationId xmlns:a16="http://schemas.microsoft.com/office/drawing/2014/main" id="{880A8AA3-1AD7-62A4-FC9A-F742AEE3234C}"/>
              </a:ext>
            </a:extLst>
          </p:cNvPr>
          <p:cNvSpPr txBox="1"/>
          <p:nvPr/>
        </p:nvSpPr>
        <p:spPr>
          <a:xfrm>
            <a:off x="1215953" y="5506798"/>
            <a:ext cx="6712094" cy="400110"/>
          </a:xfrm>
          <a:prstGeom prst="rect">
            <a:avLst/>
          </a:prstGeom>
          <a:noFill/>
        </p:spPr>
        <p:txBody>
          <a:bodyPr wrap="none" rtlCol="0">
            <a:spAutoFit/>
          </a:bodyPr>
          <a:lstStyle/>
          <a:p>
            <a:r>
              <a:rPr lang="vi-VN" sz="2000">
                <a:effectLst/>
                <a:latin typeface="VnNimbusRomanNo9L"/>
              </a:rPr>
              <a:t>Biểu đồ lịch sử tối ưu hoá mô hình FT-Transformer của Optuna </a:t>
            </a:r>
            <a:endParaRPr lang="vi-VN" sz="2000">
              <a:effectLst/>
            </a:endParaRPr>
          </a:p>
        </p:txBody>
      </p:sp>
      <p:pic>
        <p:nvPicPr>
          <p:cNvPr id="8" name="Picture 7" descr="A graph with a line and dots&#10;&#10;Description automatically generated with medium confidence">
            <a:extLst>
              <a:ext uri="{FF2B5EF4-FFF2-40B4-BE49-F238E27FC236}">
                <a16:creationId xmlns:a16="http://schemas.microsoft.com/office/drawing/2014/main" id="{BA32F779-C047-20DF-A7CE-C00FB87441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04" y="1244237"/>
            <a:ext cx="8811026" cy="4262561"/>
          </a:xfrm>
          <a:prstGeom prst="rect">
            <a:avLst/>
          </a:prstGeom>
        </p:spPr>
      </p:pic>
      <p:sp>
        <p:nvSpPr>
          <p:cNvPr id="9" name="TextBox 8">
            <a:extLst>
              <a:ext uri="{FF2B5EF4-FFF2-40B4-BE49-F238E27FC236}">
                <a16:creationId xmlns:a16="http://schemas.microsoft.com/office/drawing/2014/main" id="{9F544354-8921-3EA1-BB0E-906D4CECE363}"/>
              </a:ext>
            </a:extLst>
          </p:cNvPr>
          <p:cNvSpPr txBox="1"/>
          <p:nvPr/>
        </p:nvSpPr>
        <p:spPr>
          <a:xfrm>
            <a:off x="7977258" y="1937314"/>
            <a:ext cx="931665" cy="523220"/>
          </a:xfrm>
          <a:prstGeom prst="rect">
            <a:avLst/>
          </a:prstGeom>
          <a:noFill/>
        </p:spPr>
        <p:txBody>
          <a:bodyPr wrap="none" rtlCol="0">
            <a:spAutoFit/>
          </a:bodyPr>
          <a:lstStyle/>
          <a:p>
            <a:r>
              <a:rPr lang="en-VN" sz="1400">
                <a:solidFill>
                  <a:schemeClr val="accent5">
                    <a:lumMod val="75000"/>
                  </a:schemeClr>
                </a:solidFill>
                <a:latin typeface="+mj-lt"/>
                <a:ea typeface="Lato" panose="020F0502020204030203" pitchFamily="34" charset="0"/>
                <a:cs typeface="Lato" panose="020F0502020204030203" pitchFamily="34" charset="0"/>
              </a:rPr>
              <a:t>Loss Value</a:t>
            </a:r>
          </a:p>
          <a:p>
            <a:r>
              <a:rPr lang="en-VN" sz="1400">
                <a:solidFill>
                  <a:schemeClr val="accent5">
                    <a:lumMod val="75000"/>
                  </a:schemeClr>
                </a:solidFill>
                <a:latin typeface="+mj-lt"/>
                <a:ea typeface="Lato" panose="020F0502020204030203" pitchFamily="34" charset="0"/>
                <a:cs typeface="Lato" panose="020F0502020204030203" pitchFamily="34" charset="0"/>
              </a:rPr>
              <a:t>Best Value</a:t>
            </a:r>
          </a:p>
        </p:txBody>
      </p:sp>
      <p:sp>
        <p:nvSpPr>
          <p:cNvPr id="10" name="TextBox 9">
            <a:extLst>
              <a:ext uri="{FF2B5EF4-FFF2-40B4-BE49-F238E27FC236}">
                <a16:creationId xmlns:a16="http://schemas.microsoft.com/office/drawing/2014/main" id="{2DAE3377-BDE6-A7A8-7B53-7B2AE32A11DF}"/>
              </a:ext>
            </a:extLst>
          </p:cNvPr>
          <p:cNvSpPr txBox="1"/>
          <p:nvPr/>
        </p:nvSpPr>
        <p:spPr>
          <a:xfrm rot="16200000">
            <a:off x="-162538" y="3206240"/>
            <a:ext cx="1133784" cy="338554"/>
          </a:xfrm>
          <a:prstGeom prst="rect">
            <a:avLst/>
          </a:prstGeom>
          <a:noFill/>
        </p:spPr>
        <p:txBody>
          <a:bodyPr wrap="square" rtlCol="0">
            <a:spAutoFit/>
          </a:bodyPr>
          <a:lstStyle/>
          <a:p>
            <a:r>
              <a:rPr lang="en-VN" sz="1600">
                <a:solidFill>
                  <a:schemeClr val="accent5">
                    <a:lumMod val="75000"/>
                  </a:schemeClr>
                </a:solidFill>
                <a:latin typeface="+mj-lt"/>
              </a:rPr>
              <a:t>Loss Value</a:t>
            </a:r>
          </a:p>
        </p:txBody>
      </p:sp>
    </p:spTree>
    <p:extLst>
      <p:ext uri="{BB962C8B-B14F-4D97-AF65-F5344CB8AC3E}">
        <p14:creationId xmlns:p14="http://schemas.microsoft.com/office/powerpoint/2010/main" val="2386266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D3FFB3-1C3C-A86C-BB55-8827007A140B}"/>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DDBF4C97-AECA-5D9F-EDE1-E4D3C12EAB4A}"/>
              </a:ext>
            </a:extLst>
          </p:cNvPr>
          <p:cNvSpPr>
            <a:spLocks noGrp="1"/>
          </p:cNvSpPr>
          <p:nvPr>
            <p:ph type="title"/>
          </p:nvPr>
        </p:nvSpPr>
        <p:spPr/>
        <p:txBody>
          <a:bodyPr/>
          <a:lstStyle/>
          <a:p>
            <a:r>
              <a:rPr lang="en-VN"/>
              <a:t>4.4. Mô hình Feature Tokenizer - Transformer</a:t>
            </a:r>
          </a:p>
        </p:txBody>
      </p:sp>
      <p:pic>
        <p:nvPicPr>
          <p:cNvPr id="6" name="Content Placeholder 5" descr="A graph with blue and white bars&#10;&#10;Description automatically generated">
            <a:extLst>
              <a:ext uri="{FF2B5EF4-FFF2-40B4-BE49-F238E27FC236}">
                <a16:creationId xmlns:a16="http://schemas.microsoft.com/office/drawing/2014/main" id="{13470F0F-1B8D-F2BB-E5AD-F56EAD7392FA}"/>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498475" y="1174655"/>
            <a:ext cx="8147050" cy="4254410"/>
          </a:xfrm>
        </p:spPr>
      </p:pic>
      <p:sp>
        <p:nvSpPr>
          <p:cNvPr id="7" name="TextBox 6">
            <a:extLst>
              <a:ext uri="{FF2B5EF4-FFF2-40B4-BE49-F238E27FC236}">
                <a16:creationId xmlns:a16="http://schemas.microsoft.com/office/drawing/2014/main" id="{B5EE7C8B-1238-7B96-6EC0-96BE8C204602}"/>
              </a:ext>
            </a:extLst>
          </p:cNvPr>
          <p:cNvSpPr txBox="1"/>
          <p:nvPr/>
        </p:nvSpPr>
        <p:spPr>
          <a:xfrm>
            <a:off x="2102413" y="5449547"/>
            <a:ext cx="4939173" cy="707886"/>
          </a:xfrm>
          <a:prstGeom prst="rect">
            <a:avLst/>
          </a:prstGeom>
          <a:noFill/>
        </p:spPr>
        <p:txBody>
          <a:bodyPr wrap="none" rtlCol="0">
            <a:spAutoFit/>
          </a:bodyPr>
          <a:lstStyle/>
          <a:p>
            <a:pPr algn="ctr"/>
            <a:r>
              <a:rPr lang="vi-VN" sz="2000">
                <a:effectLst/>
                <a:latin typeface="VnNimbusRomanNo9L"/>
              </a:rPr>
              <a:t>Biểu đồ đánh giá tầm quan trọng </a:t>
            </a:r>
          </a:p>
          <a:p>
            <a:pPr algn="ctr"/>
            <a:r>
              <a:rPr lang="vi-VN" sz="2000">
                <a:effectLst/>
                <a:latin typeface="VnNimbusRomanNo9L"/>
              </a:rPr>
              <a:t>của từng siêu tham số đối với giá trị mục tiêu </a:t>
            </a:r>
            <a:endParaRPr lang="vi-VN" sz="2000"/>
          </a:p>
        </p:txBody>
      </p:sp>
    </p:spTree>
    <p:extLst>
      <p:ext uri="{BB962C8B-B14F-4D97-AF65-F5344CB8AC3E}">
        <p14:creationId xmlns:p14="http://schemas.microsoft.com/office/powerpoint/2010/main" val="2298090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E3874B-E6B6-7BB9-E4D7-A7944C504866}"/>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945FB332-6AF8-1551-5370-CB63FC7D74B5}"/>
              </a:ext>
            </a:extLst>
          </p:cNvPr>
          <p:cNvSpPr>
            <a:spLocks noGrp="1"/>
          </p:cNvSpPr>
          <p:nvPr>
            <p:ph type="title"/>
          </p:nvPr>
        </p:nvSpPr>
        <p:spPr/>
        <p:txBody>
          <a:bodyPr/>
          <a:lstStyle/>
          <a:p>
            <a:r>
              <a:rPr lang="en-VN"/>
              <a:t>4.4. Mô hình Feature Tokenizer - Transformer</a:t>
            </a:r>
          </a:p>
        </p:txBody>
      </p:sp>
      <p:pic>
        <p:nvPicPr>
          <p:cNvPr id="6" name="Content Placeholder 5" descr="A graph of a graph&#10;&#10;Description automatically generated">
            <a:extLst>
              <a:ext uri="{FF2B5EF4-FFF2-40B4-BE49-F238E27FC236}">
                <a16:creationId xmlns:a16="http://schemas.microsoft.com/office/drawing/2014/main" id="{05BEAA1F-840F-B91D-D56E-954A6D5B579D}"/>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0" y="1703388"/>
            <a:ext cx="4572000" cy="3569263"/>
          </a:xfrm>
        </p:spPr>
      </p:pic>
      <p:pic>
        <p:nvPicPr>
          <p:cNvPr id="8" name="Picture 7" descr="A graph of loss and loss of a train&#10;&#10;Description automatically generated">
            <a:extLst>
              <a:ext uri="{FF2B5EF4-FFF2-40B4-BE49-F238E27FC236}">
                <a16:creationId xmlns:a16="http://schemas.microsoft.com/office/drawing/2014/main" id="{A81EB077-70C7-666F-A557-5C54B2403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832" y="1647241"/>
            <a:ext cx="4481951" cy="3563518"/>
          </a:xfrm>
          <a:prstGeom prst="rect">
            <a:avLst/>
          </a:prstGeom>
        </p:spPr>
      </p:pic>
      <p:sp>
        <p:nvSpPr>
          <p:cNvPr id="9" name="TextBox 8">
            <a:extLst>
              <a:ext uri="{FF2B5EF4-FFF2-40B4-BE49-F238E27FC236}">
                <a16:creationId xmlns:a16="http://schemas.microsoft.com/office/drawing/2014/main" id="{07F236AF-9002-0700-F8F5-5A0B9C2B78C4}"/>
              </a:ext>
            </a:extLst>
          </p:cNvPr>
          <p:cNvSpPr txBox="1"/>
          <p:nvPr/>
        </p:nvSpPr>
        <p:spPr>
          <a:xfrm>
            <a:off x="1168668" y="5349936"/>
            <a:ext cx="6806671" cy="707886"/>
          </a:xfrm>
          <a:prstGeom prst="rect">
            <a:avLst/>
          </a:prstGeom>
          <a:noFill/>
        </p:spPr>
        <p:txBody>
          <a:bodyPr wrap="none" rtlCol="0">
            <a:spAutoFit/>
          </a:bodyPr>
          <a:lstStyle/>
          <a:p>
            <a:pPr algn="ctr"/>
            <a:r>
              <a:rPr lang="vi-VN" sz="2000">
                <a:latin typeface="VnNimbusRomanNo9L"/>
              </a:rPr>
              <a:t>Biểu đồ đ</a:t>
            </a:r>
            <a:r>
              <a:rPr lang="vi-VN" sz="2000">
                <a:effectLst/>
                <a:latin typeface="VnNimbusRomanNo9L"/>
              </a:rPr>
              <a:t>ộ chính xác và độ mất mát trong quá trình huấn luyện </a:t>
            </a:r>
          </a:p>
          <a:p>
            <a:pPr algn="ctr"/>
            <a:r>
              <a:rPr lang="vi-VN" sz="2000">
                <a:effectLst/>
                <a:latin typeface="VnNimbusRomanNo9L"/>
              </a:rPr>
              <a:t>mô hình FT-Transformer với siêu tham số tinh chỉnh </a:t>
            </a:r>
            <a:endParaRPr lang="vi-VN" sz="2000"/>
          </a:p>
        </p:txBody>
      </p:sp>
    </p:spTree>
    <p:extLst>
      <p:ext uri="{BB962C8B-B14F-4D97-AF65-F5344CB8AC3E}">
        <p14:creationId xmlns:p14="http://schemas.microsoft.com/office/powerpoint/2010/main" val="239093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93109A-0315-CAF5-8067-4E618B42A420}"/>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74C6A04C-2161-92BB-6C3A-15BF81719A63}"/>
              </a:ext>
            </a:extLst>
          </p:cNvPr>
          <p:cNvSpPr>
            <a:spLocks noGrp="1"/>
          </p:cNvSpPr>
          <p:nvPr>
            <p:ph type="title"/>
          </p:nvPr>
        </p:nvSpPr>
        <p:spPr/>
        <p:txBody>
          <a:bodyPr/>
          <a:lstStyle/>
          <a:p>
            <a:r>
              <a:rPr lang="en-VN"/>
              <a:t>4.4. Mô hình Feature Tokenizer - Transformer</a:t>
            </a:r>
          </a:p>
        </p:txBody>
      </p:sp>
      <p:pic>
        <p:nvPicPr>
          <p:cNvPr id="6" name="Content Placeholder 5" descr="A chart with numbers and a few colored squares&#10;&#10;Description automatically generated with medium confidence">
            <a:extLst>
              <a:ext uri="{FF2B5EF4-FFF2-40B4-BE49-F238E27FC236}">
                <a16:creationId xmlns:a16="http://schemas.microsoft.com/office/drawing/2014/main" id="{6174C16F-A2E2-71D4-1F2C-152323FC7E18}"/>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0" y="1516840"/>
            <a:ext cx="4461704" cy="3824318"/>
          </a:xfrm>
        </p:spPr>
      </p:pic>
      <p:pic>
        <p:nvPicPr>
          <p:cNvPr id="8" name="Picture 7" descr="A number of numbers in a row&#10;&#10;Description automatically generated with medium confidence">
            <a:extLst>
              <a:ext uri="{FF2B5EF4-FFF2-40B4-BE49-F238E27FC236}">
                <a16:creationId xmlns:a16="http://schemas.microsoft.com/office/drawing/2014/main" id="{B53D44FF-984D-2339-2B1B-B8C5BFF320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592" y="2598152"/>
            <a:ext cx="4490112" cy="1661695"/>
          </a:xfrm>
          <a:prstGeom prst="rect">
            <a:avLst/>
          </a:prstGeom>
        </p:spPr>
      </p:pic>
    </p:spTree>
    <p:extLst>
      <p:ext uri="{BB962C8B-B14F-4D97-AF65-F5344CB8AC3E}">
        <p14:creationId xmlns:p14="http://schemas.microsoft.com/office/powerpoint/2010/main" val="1353317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BCF40-8D7A-E339-3746-01A52E4C3544}"/>
            </a:ext>
          </a:extLst>
        </p:cNvPr>
        <p:cNvGrpSpPr/>
        <p:nvPr/>
      </p:nvGrpSpPr>
      <p:grpSpPr>
        <a:xfrm>
          <a:off x="0" y="0"/>
          <a:ext cx="0" cy="0"/>
          <a:chOff x="0" y="0"/>
          <a:chExt cx="0" cy="0"/>
        </a:xfrm>
      </p:grpSpPr>
      <p:pic>
        <p:nvPicPr>
          <p:cNvPr id="10" name="Picture 3">
            <a:extLst>
              <a:ext uri="{FF2B5EF4-FFF2-40B4-BE49-F238E27FC236}">
                <a16:creationId xmlns:a16="http://schemas.microsoft.com/office/drawing/2014/main" id="{EFA77E2A-32DD-E874-805F-D272B14D34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66AFD48A-C7D9-A0F9-08C0-518478F802DE}"/>
              </a:ext>
            </a:extLst>
          </p:cNvPr>
          <p:cNvSpPr txBox="1">
            <a:spLocks/>
          </p:cNvSpPr>
          <p:nvPr/>
        </p:nvSpPr>
        <p:spPr>
          <a:xfrm>
            <a:off x="413012" y="2421636"/>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5200" dirty="0"/>
              <a:t>5. Kết luận và</a:t>
            </a:r>
          </a:p>
          <a:p>
            <a:r>
              <a:rPr lang="en-US" sz="5200" dirty="0"/>
              <a:t>hướng phát triển</a:t>
            </a:r>
          </a:p>
        </p:txBody>
      </p:sp>
    </p:spTree>
    <p:extLst>
      <p:ext uri="{BB962C8B-B14F-4D97-AF65-F5344CB8AC3E}">
        <p14:creationId xmlns:p14="http://schemas.microsoft.com/office/powerpoint/2010/main" val="942397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831B97-71E8-C852-3713-ED601E2267C8}"/>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234E1BAC-DB8E-F61D-B8EB-1629DB5F9B0E}"/>
              </a:ext>
            </a:extLst>
          </p:cNvPr>
          <p:cNvSpPr>
            <a:spLocks noGrp="1"/>
          </p:cNvSpPr>
          <p:nvPr>
            <p:ph type="title"/>
          </p:nvPr>
        </p:nvSpPr>
        <p:spPr/>
        <p:txBody>
          <a:bodyPr/>
          <a:lstStyle/>
          <a:p>
            <a:r>
              <a:rPr lang="en-VN"/>
              <a:t>5.1. Kết luận</a:t>
            </a:r>
          </a:p>
        </p:txBody>
      </p:sp>
      <p:sp>
        <p:nvSpPr>
          <p:cNvPr id="4" name="Content Placeholder 3">
            <a:extLst>
              <a:ext uri="{FF2B5EF4-FFF2-40B4-BE49-F238E27FC236}">
                <a16:creationId xmlns:a16="http://schemas.microsoft.com/office/drawing/2014/main" id="{A64FA1E5-94DD-1B54-4A55-154B7206AEB5}"/>
              </a:ext>
            </a:extLst>
          </p:cNvPr>
          <p:cNvSpPr>
            <a:spLocks noGrp="1"/>
          </p:cNvSpPr>
          <p:nvPr>
            <p:ph sz="quarter" idx="13"/>
          </p:nvPr>
        </p:nvSpPr>
        <p:spPr>
          <a:xfrm>
            <a:off x="250683" y="1028130"/>
            <a:ext cx="8674100" cy="5303393"/>
          </a:xfrm>
        </p:spPr>
        <p:txBody>
          <a:bodyPr/>
          <a:lstStyle/>
          <a:p>
            <a:pPr marL="0" indent="0" algn="l">
              <a:buNone/>
            </a:pPr>
            <a:r>
              <a:rPr lang="vi-VN" sz="2200" b="0" i="0" u="none" strike="noStrike">
                <a:solidFill>
                  <a:srgbClr val="1F1F1F"/>
                </a:solidFill>
                <a:effectLst/>
              </a:rPr>
              <a:t>1. Kết quả nghiên cứu:</a:t>
            </a:r>
          </a:p>
          <a:p>
            <a:pPr lvl="1" algn="l">
              <a:buFont typeface="Courier New" panose="02070309020205020404" pitchFamily="49" charset="0"/>
              <a:buChar char="o"/>
            </a:pPr>
            <a:r>
              <a:rPr lang="vi-VN" sz="2200" b="0" i="0" u="none" strike="noStrike">
                <a:solidFill>
                  <a:srgbClr val="1F1F1F"/>
                </a:solidFill>
                <a:effectLst/>
              </a:rPr>
              <a:t>Thu thập được tập dữ liệu bản ghi y tế thai nhi đa dạng và đại diện từ Bệnh viện Phụ sản Trung ương (Việt Nam).</a:t>
            </a:r>
          </a:p>
          <a:p>
            <a:pPr lvl="1" algn="l">
              <a:buFont typeface="Courier New" panose="02070309020205020404" pitchFamily="49" charset="0"/>
              <a:buChar char="o"/>
            </a:pPr>
            <a:r>
              <a:rPr lang="vi-VN" sz="2200" b="0" i="0" u="none" strike="noStrike">
                <a:solidFill>
                  <a:srgbClr val="1F1F1F"/>
                </a:solidFill>
                <a:effectLst/>
              </a:rPr>
              <a:t>Giải quyết thành công các vấn đề khuyết dữ liệu và mất cân bằng lớp trong dữ liệu.</a:t>
            </a:r>
          </a:p>
          <a:p>
            <a:pPr lvl="1" algn="l">
              <a:buFont typeface="Courier New" panose="02070309020205020404" pitchFamily="49" charset="0"/>
              <a:buChar char="o"/>
            </a:pPr>
            <a:r>
              <a:rPr lang="vi-VN" sz="2200" b="0" i="0" u="none" strike="noStrike">
                <a:solidFill>
                  <a:srgbClr val="1F1F1F"/>
                </a:solidFill>
                <a:effectLst/>
              </a:rPr>
              <a:t>Xây dựng và đánh giá hiệu suất của ba mô hình học máy ban đầu: Logistic Regression, XGBoost và LightGBM.</a:t>
            </a:r>
          </a:p>
          <a:p>
            <a:pPr lvl="1" algn="l">
              <a:buFont typeface="Courier New" panose="02070309020205020404" pitchFamily="49" charset="0"/>
              <a:buChar char="o"/>
            </a:pPr>
            <a:r>
              <a:rPr lang="vi-VN" sz="2200" b="0" i="0" u="none" strike="noStrike">
                <a:solidFill>
                  <a:srgbClr val="1F1F1F"/>
                </a:solidFill>
                <a:effectLst/>
              </a:rPr>
              <a:t>Triển khai và đánh giá hiệu suất của mô hình Feature Tokenizer Transformer.</a:t>
            </a:r>
          </a:p>
          <a:p>
            <a:pPr lvl="1" algn="l">
              <a:buFont typeface="Courier New" panose="02070309020205020404" pitchFamily="49" charset="0"/>
              <a:buChar char="o"/>
            </a:pPr>
            <a:endParaRPr lang="vi-VN" sz="2200">
              <a:solidFill>
                <a:srgbClr val="1F1F1F"/>
              </a:solidFill>
            </a:endParaRPr>
          </a:p>
          <a:p>
            <a:pPr marL="0" indent="0" algn="l">
              <a:buNone/>
            </a:pPr>
            <a:r>
              <a:rPr lang="vi-VN" sz="2200" b="0" i="0" u="none" strike="noStrike">
                <a:solidFill>
                  <a:srgbClr val="1F1F1F"/>
                </a:solidFill>
                <a:effectLst/>
              </a:rPr>
              <a:t>2. Kiến thức và kỹ năng thu được:</a:t>
            </a:r>
          </a:p>
          <a:p>
            <a:pPr lvl="1" algn="l">
              <a:buFont typeface="Courier New" panose="02070309020205020404" pitchFamily="49" charset="0"/>
              <a:buChar char="o"/>
            </a:pPr>
            <a:r>
              <a:rPr lang="vi-VN" sz="2200" b="0" i="0" u="none" strike="noStrike">
                <a:solidFill>
                  <a:srgbClr val="1F1F1F"/>
                </a:solidFill>
                <a:effectLst/>
              </a:rPr>
              <a:t>Tổng kết lại kiến thức về học máy và lĩnh vực y tế.</a:t>
            </a:r>
          </a:p>
          <a:p>
            <a:pPr lvl="1" algn="l">
              <a:buFont typeface="Courier New" panose="02070309020205020404" pitchFamily="49" charset="0"/>
              <a:buChar char="o"/>
            </a:pPr>
            <a:r>
              <a:rPr lang="vi-VN" sz="2200" b="0" i="0" u="none" strike="noStrike">
                <a:solidFill>
                  <a:srgbClr val="1F1F1F"/>
                </a:solidFill>
                <a:effectLst/>
              </a:rPr>
              <a:t>Học hỏi thêm các kỹ năng thực tế như phân tích vấn đề, giao tiếp nghiên cứu và báo cáo trình bày khoa học.</a:t>
            </a:r>
          </a:p>
          <a:p>
            <a:pPr marL="742950" lvl="1" indent="-285750" algn="l">
              <a:buFont typeface="Arial" panose="020B0604020202020204" pitchFamily="34" charset="0"/>
              <a:buChar char="•"/>
            </a:pPr>
            <a:endParaRPr lang="vi-VN" sz="2200" b="0" i="0" u="none" strike="noStrike">
              <a:solidFill>
                <a:srgbClr val="1F1F1F"/>
              </a:solidFill>
              <a:effectLst/>
            </a:endParaRPr>
          </a:p>
          <a:p>
            <a:endParaRPr lang="en-VN" sz="2200"/>
          </a:p>
        </p:txBody>
      </p:sp>
    </p:spTree>
    <p:extLst>
      <p:ext uri="{BB962C8B-B14F-4D97-AF65-F5344CB8AC3E}">
        <p14:creationId xmlns:p14="http://schemas.microsoft.com/office/powerpoint/2010/main" val="3361916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284336-F792-AC62-A284-DA17C748CD79}"/>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2B1F42AB-91E7-A24E-8E25-235B88951778}"/>
              </a:ext>
            </a:extLst>
          </p:cNvPr>
          <p:cNvSpPr>
            <a:spLocks noGrp="1"/>
          </p:cNvSpPr>
          <p:nvPr>
            <p:ph type="title"/>
          </p:nvPr>
        </p:nvSpPr>
        <p:spPr/>
        <p:txBody>
          <a:bodyPr/>
          <a:lstStyle/>
          <a:p>
            <a:r>
              <a:rPr lang="en-VN"/>
              <a:t>5.2. Hướng phát triển</a:t>
            </a:r>
          </a:p>
        </p:txBody>
      </p:sp>
      <p:sp>
        <p:nvSpPr>
          <p:cNvPr id="4" name="Content Placeholder 3">
            <a:extLst>
              <a:ext uri="{FF2B5EF4-FFF2-40B4-BE49-F238E27FC236}">
                <a16:creationId xmlns:a16="http://schemas.microsoft.com/office/drawing/2014/main" id="{548D5C68-AFE6-4A63-D808-71BDB408C851}"/>
              </a:ext>
            </a:extLst>
          </p:cNvPr>
          <p:cNvSpPr>
            <a:spLocks noGrp="1"/>
          </p:cNvSpPr>
          <p:nvPr>
            <p:ph sz="quarter" idx="13"/>
          </p:nvPr>
        </p:nvSpPr>
        <p:spPr>
          <a:xfrm>
            <a:off x="469900" y="1633858"/>
            <a:ext cx="8674100" cy="5303393"/>
          </a:xfrm>
        </p:spPr>
        <p:txBody>
          <a:bodyPr/>
          <a:lstStyle/>
          <a:p>
            <a:pPr marL="0" indent="0">
              <a:buNone/>
            </a:pPr>
            <a:r>
              <a:rPr lang="en-VN" sz="2400"/>
              <a:t>Hướng phát triển trong tương lai:</a:t>
            </a:r>
          </a:p>
          <a:p>
            <a:pPr algn="l">
              <a:buFont typeface="Courier New" panose="02070309020205020404" pitchFamily="49" charset="0"/>
              <a:buChar char="o"/>
            </a:pPr>
            <a:r>
              <a:rPr lang="vi-VN" sz="2400" b="0" i="0" u="none" strike="noStrike">
                <a:solidFill>
                  <a:srgbClr val="1F1F1F"/>
                </a:solidFill>
                <a:effectLst/>
              </a:rPr>
              <a:t>Tối ưu hóa mô hình Feature Tokenizer Transformer: </a:t>
            </a:r>
          </a:p>
          <a:p>
            <a:pPr marL="0" indent="0" algn="l">
              <a:buNone/>
            </a:pPr>
            <a:r>
              <a:rPr lang="vi-VN" sz="2400">
                <a:solidFill>
                  <a:srgbClr val="1F1F1F"/>
                </a:solidFill>
              </a:rPr>
              <a:t>	</a:t>
            </a:r>
            <a:r>
              <a:rPr lang="en-GB" sz="2400" b="0" i="0" u="none" strike="noStrike">
                <a:solidFill>
                  <a:srgbClr val="374151"/>
                </a:solidFill>
                <a:effectLst/>
              </a:rPr>
              <a:t>Tiếp tục quá trình tinh chỉnh mô hình liên tục</a:t>
            </a:r>
          </a:p>
          <a:p>
            <a:pPr marL="0" indent="0" algn="l">
              <a:buNone/>
            </a:pPr>
            <a:r>
              <a:rPr lang="en-GB" sz="2400">
                <a:solidFill>
                  <a:srgbClr val="374151"/>
                </a:solidFill>
              </a:rPr>
              <a:t>	</a:t>
            </a:r>
            <a:r>
              <a:rPr lang="en-GB" sz="2400" b="0" i="0" u="none" strike="noStrike">
                <a:solidFill>
                  <a:srgbClr val="374151"/>
                </a:solidFill>
                <a:effectLst/>
              </a:rPr>
              <a:t>Cải thiện độ chính xác và khả năng dự đoán</a:t>
            </a:r>
            <a:endParaRPr lang="vi-VN" sz="2400" b="0" i="0" u="none" strike="noStrike">
              <a:solidFill>
                <a:srgbClr val="1F1F1F"/>
              </a:solidFill>
              <a:effectLst/>
            </a:endParaRPr>
          </a:p>
          <a:p>
            <a:pPr algn="l">
              <a:buFont typeface="Courier New" panose="02070309020205020404" pitchFamily="49" charset="0"/>
              <a:buChar char="o"/>
            </a:pPr>
            <a:r>
              <a:rPr lang="vi-VN" sz="2400" b="0" i="0" u="none" strike="noStrike">
                <a:solidFill>
                  <a:srgbClr val="1F1F1F"/>
                </a:solidFill>
                <a:effectLst/>
              </a:rPr>
              <a:t>Xử lý dữ liệu khuyết hiệu quả hơn</a:t>
            </a:r>
          </a:p>
          <a:p>
            <a:pPr algn="l">
              <a:buFont typeface="Courier New" panose="02070309020205020404" pitchFamily="49" charset="0"/>
              <a:buChar char="o"/>
            </a:pPr>
            <a:r>
              <a:rPr lang="vi-VN" sz="2400" b="0" i="0" u="none" strike="noStrike">
                <a:solidFill>
                  <a:srgbClr val="1F1F1F"/>
                </a:solidFill>
                <a:effectLst/>
              </a:rPr>
              <a:t>Triển khai các mô hình học sâu phức tạp hơn</a:t>
            </a:r>
          </a:p>
          <a:p>
            <a:pPr algn="l">
              <a:buFont typeface="Courier New" panose="02070309020205020404" pitchFamily="49" charset="0"/>
              <a:buChar char="o"/>
            </a:pPr>
            <a:r>
              <a:rPr lang="vi-VN" sz="2400" b="0" i="0" u="none" strike="noStrike">
                <a:solidFill>
                  <a:srgbClr val="1F1F1F"/>
                </a:solidFill>
                <a:effectLst/>
              </a:rPr>
              <a:t>Ứng dụng mô hình trong thực tế</a:t>
            </a:r>
          </a:p>
          <a:p>
            <a:endParaRPr lang="en-VN" sz="2400"/>
          </a:p>
        </p:txBody>
      </p:sp>
    </p:spTree>
    <p:extLst>
      <p:ext uri="{BB962C8B-B14F-4D97-AF65-F5344CB8AC3E}">
        <p14:creationId xmlns:p14="http://schemas.microsoft.com/office/powerpoint/2010/main" val="1170865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5" name="Title 6">
            <a:extLst>
              <a:ext uri="{FF2B5EF4-FFF2-40B4-BE49-F238E27FC236}">
                <a16:creationId xmlns:a16="http://schemas.microsoft.com/office/drawing/2014/main" id="{29486B75-18FA-D448-293C-CD2B151365AF}"/>
              </a:ext>
            </a:extLst>
          </p:cNvPr>
          <p:cNvSpPr txBox="1">
            <a:spLocks/>
          </p:cNvSpPr>
          <p:nvPr/>
        </p:nvSpPr>
        <p:spPr>
          <a:xfrm>
            <a:off x="4204322" y="3009343"/>
            <a:ext cx="4066842" cy="728478"/>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500"/>
              <a:t>THANK YOU !</a:t>
            </a:r>
          </a:p>
        </p:txBody>
      </p:sp>
    </p:spTree>
    <p:extLst>
      <p:ext uri="{BB962C8B-B14F-4D97-AF65-F5344CB8AC3E}">
        <p14:creationId xmlns:p14="http://schemas.microsoft.com/office/powerpoint/2010/main" val="3194012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6941D0-D074-43AE-8875-C4BDC98ADB7F}"/>
              </a:ext>
            </a:extLst>
          </p:cNvPr>
          <p:cNvSpPr>
            <a:spLocks noGrp="1"/>
          </p:cNvSpPr>
          <p:nvPr>
            <p:ph type="title"/>
          </p:nvPr>
        </p:nvSpPr>
        <p:spPr/>
        <p:txBody>
          <a:bodyPr/>
          <a:lstStyle/>
          <a:p>
            <a:r>
              <a:rPr lang="en-US" dirty="0" err="1"/>
              <a:t>Nội</a:t>
            </a:r>
            <a:r>
              <a:rPr lang="en-US" dirty="0"/>
              <a:t> dung </a:t>
            </a:r>
            <a:r>
              <a:rPr lang="en-US" dirty="0" err="1"/>
              <a:t>trình</a:t>
            </a:r>
            <a:r>
              <a:rPr lang="en-US" dirty="0"/>
              <a:t> </a:t>
            </a:r>
            <a:r>
              <a:rPr lang="en-US" dirty="0" err="1"/>
              <a:t>bày</a:t>
            </a:r>
            <a:r>
              <a:rPr lang="en-US" dirty="0"/>
              <a:t> </a:t>
            </a:r>
          </a:p>
        </p:txBody>
      </p:sp>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3</a:t>
            </a:fld>
            <a:endParaRPr lang="en-US"/>
          </a:p>
        </p:txBody>
      </p:sp>
      <p:graphicFrame>
        <p:nvGraphicFramePr>
          <p:cNvPr id="2" name="Content Placeholder 10">
            <a:extLst>
              <a:ext uri="{FF2B5EF4-FFF2-40B4-BE49-F238E27FC236}">
                <a16:creationId xmlns:a16="http://schemas.microsoft.com/office/drawing/2014/main" id="{DF12EAB3-62F5-BBC1-9173-C4202D16C948}"/>
              </a:ext>
            </a:extLst>
          </p:cNvPr>
          <p:cNvGraphicFramePr>
            <a:graphicFrameLocks noGrp="1"/>
          </p:cNvGraphicFramePr>
          <p:nvPr>
            <p:ph sz="quarter" idx="13"/>
            <p:extLst>
              <p:ext uri="{D42A27DB-BD31-4B8C-83A1-F6EECF244321}">
                <p14:modId xmlns:p14="http://schemas.microsoft.com/office/powerpoint/2010/main" val="1517690132"/>
              </p:ext>
            </p:extLst>
          </p:nvPr>
        </p:nvGraphicFramePr>
        <p:xfrm>
          <a:off x="3418285" y="1793082"/>
          <a:ext cx="5543550" cy="3904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9B38058B-713C-07AA-C014-420B32D3DD15}"/>
              </a:ext>
            </a:extLst>
          </p:cNvPr>
          <p:cNvSpPr txBox="1"/>
          <p:nvPr/>
        </p:nvSpPr>
        <p:spPr>
          <a:xfrm>
            <a:off x="4343400" y="3087943"/>
            <a:ext cx="685800" cy="300082"/>
          </a:xfrm>
          <a:prstGeom prst="rect">
            <a:avLst/>
          </a:prstGeom>
          <a:noFill/>
        </p:spPr>
        <p:txBody>
          <a:bodyPr wrap="square" rtlCol="0">
            <a:spAutoFit/>
          </a:bodyPr>
          <a:lstStyle/>
          <a:p>
            <a:endParaRPr lang="en-US" sz="1350"/>
          </a:p>
        </p:txBody>
      </p:sp>
      <p:sp>
        <p:nvSpPr>
          <p:cNvPr id="6" name="TextBox 5">
            <a:extLst>
              <a:ext uri="{FF2B5EF4-FFF2-40B4-BE49-F238E27FC236}">
                <a16:creationId xmlns:a16="http://schemas.microsoft.com/office/drawing/2014/main" id="{CA9AF30F-F582-1399-3144-C39E0DDEA96E}"/>
              </a:ext>
            </a:extLst>
          </p:cNvPr>
          <p:cNvSpPr txBox="1"/>
          <p:nvPr/>
        </p:nvSpPr>
        <p:spPr>
          <a:xfrm>
            <a:off x="5810865" y="1565173"/>
            <a:ext cx="1319981" cy="300082"/>
          </a:xfrm>
          <a:prstGeom prst="rect">
            <a:avLst/>
          </a:prstGeom>
          <a:noFill/>
        </p:spPr>
        <p:txBody>
          <a:bodyPr wrap="square" rtlCol="0">
            <a:spAutoFit/>
          </a:bodyPr>
          <a:lstStyle/>
          <a:p>
            <a:endParaRPr lang="en-US" sz="1350"/>
          </a:p>
        </p:txBody>
      </p:sp>
    </p:spTree>
    <p:extLst>
      <p:ext uri="{BB962C8B-B14F-4D97-AF65-F5344CB8AC3E}">
        <p14:creationId xmlns:p14="http://schemas.microsoft.com/office/powerpoint/2010/main" val="3818570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421636"/>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5200" dirty="0"/>
              <a:t>1. Giới thiệu đề tài</a:t>
            </a:r>
          </a:p>
        </p:txBody>
      </p:sp>
    </p:spTree>
    <p:extLst>
      <p:ext uri="{BB962C8B-B14F-4D97-AF65-F5344CB8AC3E}">
        <p14:creationId xmlns:p14="http://schemas.microsoft.com/office/powerpoint/2010/main" val="743172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6818E8-7021-579F-65F1-DCE37B75530C}"/>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498EDF15-B496-7E20-B749-3EE3D1B47A89}"/>
              </a:ext>
            </a:extLst>
          </p:cNvPr>
          <p:cNvSpPr>
            <a:spLocks noGrp="1"/>
          </p:cNvSpPr>
          <p:nvPr>
            <p:ph type="title"/>
          </p:nvPr>
        </p:nvSpPr>
        <p:spPr/>
        <p:txBody>
          <a:bodyPr/>
          <a:lstStyle/>
          <a:p>
            <a:r>
              <a:rPr lang="en-VN"/>
              <a:t>1.1. Đặt vấn đề</a:t>
            </a:r>
          </a:p>
        </p:txBody>
      </p:sp>
      <p:pic>
        <p:nvPicPr>
          <p:cNvPr id="6" name="Content Placeholder 5" descr="A diagram of different types of learning&#10;&#10;Description automatically generated">
            <a:extLst>
              <a:ext uri="{FF2B5EF4-FFF2-40B4-BE49-F238E27FC236}">
                <a16:creationId xmlns:a16="http://schemas.microsoft.com/office/drawing/2014/main" id="{78471D6D-11AB-4B19-4C46-8619D96CC2CD}"/>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543050" y="1111394"/>
            <a:ext cx="6057900" cy="4635211"/>
          </a:xfrm>
        </p:spPr>
      </p:pic>
    </p:spTree>
    <p:extLst>
      <p:ext uri="{BB962C8B-B14F-4D97-AF65-F5344CB8AC3E}">
        <p14:creationId xmlns:p14="http://schemas.microsoft.com/office/powerpoint/2010/main" val="3482987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1.1. Đặt vấn đề</a:t>
            </a:r>
          </a:p>
        </p:txBody>
      </p:sp>
      <p:pic>
        <p:nvPicPr>
          <p:cNvPr id="15" name="Picture 14" descr="A graph of dna and dna sample&#10;&#10;Description automatically generated with medium confidence">
            <a:extLst>
              <a:ext uri="{FF2B5EF4-FFF2-40B4-BE49-F238E27FC236}">
                <a16:creationId xmlns:a16="http://schemas.microsoft.com/office/drawing/2014/main" id="{4AAFB2CC-D3F2-69CA-E792-DDECE70B8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379" y="1664627"/>
            <a:ext cx="8455241" cy="3528746"/>
          </a:xfrm>
          <a:prstGeom prst="rect">
            <a:avLst/>
          </a:prstGeom>
        </p:spPr>
      </p:pic>
      <p:sp>
        <p:nvSpPr>
          <p:cNvPr id="18" name="TextBox 17">
            <a:extLst>
              <a:ext uri="{FF2B5EF4-FFF2-40B4-BE49-F238E27FC236}">
                <a16:creationId xmlns:a16="http://schemas.microsoft.com/office/drawing/2014/main" id="{7838F297-F584-C581-0D6E-57570A52D661}"/>
              </a:ext>
            </a:extLst>
          </p:cNvPr>
          <p:cNvSpPr txBox="1"/>
          <p:nvPr/>
        </p:nvSpPr>
        <p:spPr>
          <a:xfrm>
            <a:off x="2331367" y="5636528"/>
            <a:ext cx="4481263" cy="492443"/>
          </a:xfrm>
          <a:prstGeom prst="rect">
            <a:avLst/>
          </a:prstGeom>
          <a:noFill/>
        </p:spPr>
        <p:txBody>
          <a:bodyPr wrap="square" rtlCol="0">
            <a:spAutoFit/>
          </a:bodyPr>
          <a:lstStyle/>
          <a:p>
            <a:r>
              <a:rPr lang="vi-VN" sz="2600">
                <a:effectLst/>
              </a:rPr>
              <a:t>Trisomy21 - Hội </a:t>
            </a:r>
            <a:r>
              <a:rPr lang="vi-VN" sz="2600">
                <a:effectLst/>
                <a:cs typeface="Arial" panose="020B0604020202020204" pitchFamily="34" charset="0"/>
              </a:rPr>
              <a:t>chứng</a:t>
            </a:r>
            <a:r>
              <a:rPr lang="vi-VN" sz="2600">
                <a:effectLst/>
              </a:rPr>
              <a:t> down </a:t>
            </a:r>
            <a:endParaRPr lang="vi-VN" sz="2600"/>
          </a:p>
        </p:txBody>
      </p:sp>
    </p:spTree>
    <p:extLst>
      <p:ext uri="{BB962C8B-B14F-4D97-AF65-F5344CB8AC3E}">
        <p14:creationId xmlns:p14="http://schemas.microsoft.com/office/powerpoint/2010/main" val="292364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889228-0C93-D129-3164-42813CE7D7C0}"/>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2ACA0C64-DBD1-6765-C003-478DAFED003E}"/>
              </a:ext>
            </a:extLst>
          </p:cNvPr>
          <p:cNvSpPr>
            <a:spLocks noGrp="1"/>
          </p:cNvSpPr>
          <p:nvPr>
            <p:ph type="title"/>
          </p:nvPr>
        </p:nvSpPr>
        <p:spPr/>
        <p:txBody>
          <a:bodyPr/>
          <a:lstStyle/>
          <a:p>
            <a:r>
              <a:rPr lang="en-VN"/>
              <a:t>1.2. Mục tiêu đề tài</a:t>
            </a:r>
          </a:p>
        </p:txBody>
      </p:sp>
      <p:pic>
        <p:nvPicPr>
          <p:cNvPr id="5" name="Content Placeholder 4" descr="A person pointing at a white board with a person in a room with a stethoscope and a person in a room with a white wall&#10;&#10;Description automatically generated">
            <a:extLst>
              <a:ext uri="{FF2B5EF4-FFF2-40B4-BE49-F238E27FC236}">
                <a16:creationId xmlns:a16="http://schemas.microsoft.com/office/drawing/2014/main" id="{B8396EC8-1A6D-90BA-8BAE-3546AA692977}"/>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3837993" y="1978600"/>
            <a:ext cx="5086790" cy="2900800"/>
          </a:xfrm>
          <a:prstGeom prst="rect">
            <a:avLst/>
          </a:prstGeom>
        </p:spPr>
      </p:pic>
      <p:sp>
        <p:nvSpPr>
          <p:cNvPr id="6" name="TextBox 5">
            <a:extLst>
              <a:ext uri="{FF2B5EF4-FFF2-40B4-BE49-F238E27FC236}">
                <a16:creationId xmlns:a16="http://schemas.microsoft.com/office/drawing/2014/main" id="{50778787-BC97-7FD0-47F1-2F77C257593A}"/>
              </a:ext>
            </a:extLst>
          </p:cNvPr>
          <p:cNvSpPr txBox="1"/>
          <p:nvPr/>
        </p:nvSpPr>
        <p:spPr>
          <a:xfrm>
            <a:off x="219217" y="939815"/>
            <a:ext cx="4144418" cy="5324535"/>
          </a:xfrm>
          <a:prstGeom prst="rect">
            <a:avLst/>
          </a:prstGeom>
          <a:noFill/>
        </p:spPr>
        <p:txBody>
          <a:bodyPr wrap="square" rtlCol="0">
            <a:spAutoFit/>
          </a:bodyPr>
          <a:lstStyle/>
          <a:p>
            <a:pPr marL="342900" indent="-342900">
              <a:buAutoNum type="arabicPeriod"/>
            </a:pPr>
            <a:r>
              <a:rPr lang="vi-VN" sz="2000">
                <a:effectLst/>
                <a:latin typeface="VnNimbusRomanNo9L"/>
              </a:rPr>
              <a:t>Kiến thức thu thập được: </a:t>
            </a:r>
          </a:p>
          <a:p>
            <a:pPr marL="285750" indent="-285750">
              <a:buFont typeface="Arial" panose="020B0604020202020204" pitchFamily="34" charset="0"/>
              <a:buChar char="•"/>
            </a:pPr>
            <a:r>
              <a:rPr lang="vi-VN" sz="2000">
                <a:effectLst/>
                <a:latin typeface="VnNimbusRomanNo9L"/>
              </a:rPr>
              <a:t>Tìm hiểu làm quen với bài toán</a:t>
            </a:r>
          </a:p>
          <a:p>
            <a:pPr marL="285750" indent="-285750">
              <a:buFont typeface="Arial" panose="020B0604020202020204" pitchFamily="34" charset="0"/>
              <a:buChar char="•"/>
            </a:pPr>
            <a:r>
              <a:rPr lang="vi-VN" sz="2000">
                <a:effectLst/>
                <a:latin typeface="VnNimbusRomanNo9L"/>
              </a:rPr>
              <a:t>Kiến trúc, hoạt động mô hình trong lĩnh vực Medtech</a:t>
            </a:r>
          </a:p>
          <a:p>
            <a:endParaRPr lang="vi-VN" sz="2000">
              <a:effectLst/>
              <a:latin typeface="VnNimbusRomanNo9L"/>
            </a:endParaRPr>
          </a:p>
          <a:p>
            <a:r>
              <a:rPr lang="vi-VN" sz="2000">
                <a:effectLst/>
                <a:latin typeface="VnNimbusRomanNo9L"/>
              </a:rPr>
              <a:t>2. Sản phẩm kỳ vọng: </a:t>
            </a:r>
          </a:p>
          <a:p>
            <a:pPr marL="285750" indent="-285750">
              <a:buFont typeface="Arial" panose="020B0604020202020204" pitchFamily="34" charset="0"/>
              <a:buChar char="•"/>
            </a:pPr>
            <a:r>
              <a:rPr lang="vi-VN" sz="2000">
                <a:effectLst/>
                <a:latin typeface="VnNimbusRomanNo9L"/>
              </a:rPr>
              <a:t>Bộ dữ liệu chuẩn để dự đoán bệnh di truyền</a:t>
            </a:r>
          </a:p>
          <a:p>
            <a:pPr marL="285750" indent="-285750">
              <a:buFont typeface="Arial" panose="020B0604020202020204" pitchFamily="34" charset="0"/>
              <a:buChar char="•"/>
            </a:pPr>
            <a:r>
              <a:rPr lang="vi-VN" sz="2000">
                <a:effectLst/>
                <a:latin typeface="VnNimbusRomanNo9L"/>
              </a:rPr>
              <a:t>Mô hình được triển khai dự đoán bệnh di truyền dựa vào dữ liệu bản ghi y tế </a:t>
            </a:r>
          </a:p>
          <a:p>
            <a:endParaRPr lang="vi-VN" sz="2000">
              <a:effectLst/>
              <a:latin typeface="VnNimbusRomanNo9L"/>
            </a:endParaRPr>
          </a:p>
          <a:p>
            <a:r>
              <a:rPr lang="vi-VN" sz="2000">
                <a:effectLst/>
                <a:latin typeface="VnNimbusRomanNo9L"/>
              </a:rPr>
              <a:t>3. Vấn đề thực tiễn đồ án giải quyết: Ứng dụng trí tuệ nhân tạo để thực hiện chăm sóc y tế, cung cấp giải pháp cho cộng đồng di truyền học</a:t>
            </a:r>
          </a:p>
          <a:p>
            <a:endParaRPr lang="en-VN" sz="2000"/>
          </a:p>
        </p:txBody>
      </p:sp>
    </p:spTree>
    <p:extLst>
      <p:ext uri="{BB962C8B-B14F-4D97-AF65-F5344CB8AC3E}">
        <p14:creationId xmlns:p14="http://schemas.microsoft.com/office/powerpoint/2010/main" val="849316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C9E22-3CE5-34B2-54F8-BEAFD260E6B5}"/>
            </a:ext>
          </a:extLst>
        </p:cNvPr>
        <p:cNvGrpSpPr/>
        <p:nvPr/>
      </p:nvGrpSpPr>
      <p:grpSpPr>
        <a:xfrm>
          <a:off x="0" y="0"/>
          <a:ext cx="0" cy="0"/>
          <a:chOff x="0" y="0"/>
          <a:chExt cx="0" cy="0"/>
        </a:xfrm>
      </p:grpSpPr>
      <p:pic>
        <p:nvPicPr>
          <p:cNvPr id="10" name="Picture 3">
            <a:extLst>
              <a:ext uri="{FF2B5EF4-FFF2-40B4-BE49-F238E27FC236}">
                <a16:creationId xmlns:a16="http://schemas.microsoft.com/office/drawing/2014/main" id="{F735ED4E-BC03-0021-2936-8F29A123F24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5DF3F5EE-7935-53F5-8346-58F18D9DA313}"/>
              </a:ext>
            </a:extLst>
          </p:cNvPr>
          <p:cNvSpPr txBox="1">
            <a:spLocks/>
          </p:cNvSpPr>
          <p:nvPr/>
        </p:nvSpPr>
        <p:spPr>
          <a:xfrm>
            <a:off x="413012" y="2421636"/>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5200" dirty="0"/>
              <a:t>2. Phương pháp đề xuất</a:t>
            </a:r>
          </a:p>
        </p:txBody>
      </p:sp>
    </p:spTree>
    <p:extLst>
      <p:ext uri="{BB962C8B-B14F-4D97-AF65-F5344CB8AC3E}">
        <p14:creationId xmlns:p14="http://schemas.microsoft.com/office/powerpoint/2010/main" val="1791741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C9F105-3BBF-2379-FAA3-0EF454229D40}"/>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43CBE0D7-D195-6FF2-EFC3-FC77484EDB5B}"/>
              </a:ext>
            </a:extLst>
          </p:cNvPr>
          <p:cNvSpPr>
            <a:spLocks noGrp="1"/>
          </p:cNvSpPr>
          <p:nvPr>
            <p:ph type="title"/>
          </p:nvPr>
        </p:nvSpPr>
        <p:spPr/>
        <p:txBody>
          <a:bodyPr/>
          <a:lstStyle/>
          <a:p>
            <a:r>
              <a:rPr lang="en-VN"/>
              <a:t>Tổng quan giải pháp</a:t>
            </a:r>
          </a:p>
        </p:txBody>
      </p:sp>
      <p:pic>
        <p:nvPicPr>
          <p:cNvPr id="10" name="Picture 9" descr="A diagram of a flowchart&#10;&#10;Description automatically generated">
            <a:extLst>
              <a:ext uri="{FF2B5EF4-FFF2-40B4-BE49-F238E27FC236}">
                <a16:creationId xmlns:a16="http://schemas.microsoft.com/office/drawing/2014/main" id="{F12E2314-454A-0B86-F6E8-A700AFEB9B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482" y="901286"/>
            <a:ext cx="7025456" cy="5299905"/>
          </a:xfrm>
          <a:prstGeom prst="rect">
            <a:avLst/>
          </a:prstGeom>
        </p:spPr>
      </p:pic>
    </p:spTree>
    <p:extLst>
      <p:ext uri="{BB962C8B-B14F-4D97-AF65-F5344CB8AC3E}">
        <p14:creationId xmlns:p14="http://schemas.microsoft.com/office/powerpoint/2010/main" val="19682855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4760</TotalTime>
  <Words>3696</Words>
  <Application>Microsoft Macintosh PowerPoint</Application>
  <PresentationFormat>On-screen Show (4:3)</PresentationFormat>
  <Paragraphs>231</Paragraphs>
  <Slides>28</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Courier New</vt:lpstr>
      <vt:lpstr>Google Sans</vt:lpstr>
      <vt:lpstr>Helvetica Neue</vt:lpstr>
      <vt:lpstr>Lato</vt:lpstr>
      <vt:lpstr>VnNimbusRomanNo9L</vt:lpstr>
      <vt:lpstr>Office Theme</vt:lpstr>
      <vt:lpstr>PowerPoint Presentation</vt:lpstr>
      <vt:lpstr>PowerPoint Presentation</vt:lpstr>
      <vt:lpstr>Nội dung trình bày </vt:lpstr>
      <vt:lpstr>PowerPoint Presentation</vt:lpstr>
      <vt:lpstr>1.1. Đặt vấn đề</vt:lpstr>
      <vt:lpstr>1.1. Đặt vấn đề</vt:lpstr>
      <vt:lpstr>1.2. Mục tiêu đề tài</vt:lpstr>
      <vt:lpstr>PowerPoint Presentation</vt:lpstr>
      <vt:lpstr>Tổng quan giải pháp</vt:lpstr>
      <vt:lpstr>PowerPoint Presentation</vt:lpstr>
      <vt:lpstr>3.1. Bộ dữ liệu – Nhãn dữ liệu</vt:lpstr>
      <vt:lpstr>3.2. Xử lý dữ liệu bị khuyết</vt:lpstr>
      <vt:lpstr>3.2. Xử lý dữ liệu bị khuyết</vt:lpstr>
      <vt:lpstr>3.3. Trích chọn thuộc tính</vt:lpstr>
      <vt:lpstr>3.4. Xử lý mất cân bằng dữ liệu</vt:lpstr>
      <vt:lpstr>PowerPoint Presentation</vt:lpstr>
      <vt:lpstr>4.1. Mô hình hồi quy Logistic</vt:lpstr>
      <vt:lpstr>4.2. Mô hình thuật toán XGBoost</vt:lpstr>
      <vt:lpstr>4.3. Mô hình thuật toán LightGBM</vt:lpstr>
      <vt:lpstr>4.4. Mô hình Feature Tokenizer - Transformer</vt:lpstr>
      <vt:lpstr>4.4. Mô hình Feature Tokenizer - Transformer</vt:lpstr>
      <vt:lpstr>4.4. Mô hình Feature Tokenizer - Transformer</vt:lpstr>
      <vt:lpstr>4.4. Mô hình Feature Tokenizer - Transformer</vt:lpstr>
      <vt:lpstr>4.4. Mô hình Feature Tokenizer - Transformer</vt:lpstr>
      <vt:lpstr>PowerPoint Presentation</vt:lpstr>
      <vt:lpstr>5.1. Kết luận</vt:lpstr>
      <vt:lpstr>5.2. 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TRUONG VAN HIEN 20194276</cp:lastModifiedBy>
  <cp:revision>28</cp:revision>
  <dcterms:created xsi:type="dcterms:W3CDTF">2021-05-28T04:32:29Z</dcterms:created>
  <dcterms:modified xsi:type="dcterms:W3CDTF">2024-01-31T17:16:08Z</dcterms:modified>
</cp:coreProperties>
</file>